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0" r:id="rId2"/>
  </p:sldIdLst>
  <p:sldSz cx="6858000" cy="10440988"/>
  <p:notesSz cx="9918700" cy="679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1000" kern="1200">
        <a:solidFill>
          <a:srgbClr val="0000FF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4201">
          <p15:clr>
            <a:srgbClr val="A4A3A4"/>
          </p15:clr>
        </p15:guide>
        <p15:guide id="3" pos="119">
          <p15:clr>
            <a:srgbClr val="A4A3A4"/>
          </p15:clr>
        </p15:guide>
        <p15:guide id="4" pos="2160">
          <p15:clr>
            <a:srgbClr val="A4A3A4"/>
          </p15:clr>
        </p15:guide>
        <p15:guide id="5" pos="2069">
          <p15:clr>
            <a:srgbClr val="A4A3A4"/>
          </p15:clr>
        </p15:guide>
        <p15:guide id="6" pos="2228">
          <p15:clr>
            <a:srgbClr val="A4A3A4"/>
          </p15:clr>
        </p15:guide>
        <p15:guide id="7" pos="3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003E8F"/>
    <a:srgbClr val="003E90"/>
    <a:srgbClr val="003399"/>
    <a:srgbClr val="003366"/>
    <a:srgbClr val="0033CC"/>
    <a:srgbClr val="3366CC"/>
    <a:srgbClr val="0066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4" autoAdjust="0"/>
    <p:restoredTop sz="96769" autoAdjust="0"/>
  </p:normalViewPr>
  <p:slideViewPr>
    <p:cSldViewPr>
      <p:cViewPr>
        <p:scale>
          <a:sx n="125" d="100"/>
          <a:sy n="125" d="100"/>
        </p:scale>
        <p:origin x="1374" y="-3942"/>
      </p:cViewPr>
      <p:guideLst>
        <p:guide orient="horz" pos="3288"/>
        <p:guide pos="4201"/>
        <p:guide pos="119"/>
        <p:guide pos="2160"/>
        <p:guide pos="2069"/>
        <p:guide pos="2228"/>
        <p:guide pos="3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338" y="72"/>
      </p:cViewPr>
      <p:guideLst>
        <p:guide orient="horz" pos="2140"/>
        <p:guide pos="3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l" eaLnBrk="1" hangingPunct="1">
              <a:defRPr sz="18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92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r" eaLnBrk="1" hangingPunct="1">
              <a:defRPr sz="18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l" eaLnBrk="1" hangingPunct="1">
              <a:defRPr sz="18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92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r" eaLnBrk="1" hangingPunct="1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B99E5B-B8BA-4C20-B047-7B67F40E8398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0659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eaLnBrk="0" hangingPunct="0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753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algn="r" eaLnBrk="0" hangingPunct="0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7E92C6E-54F0-4B07-940D-6857573780C0}" type="datetimeFigureOut">
              <a:rPr lang="zh-CN" altLang="en-US"/>
              <a:t>2018/4/9</a:t>
            </a:fld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2738" y="509588"/>
            <a:ext cx="16732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241" y="3227467"/>
            <a:ext cx="7936229" cy="30576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eaLnBrk="0" hangingPunct="0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753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794762-287D-4E3F-964A-B644F5C2C0D1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141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417513"/>
            <a:ext cx="6172200" cy="174148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2436813"/>
            <a:ext cx="6172200" cy="6889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-9525" y="628650"/>
            <a:ext cx="6856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4763"/>
            <a:ext cx="154781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508"/>
          <p:cNvSpPr>
            <a:spLocks noChangeShapeType="1"/>
          </p:cNvSpPr>
          <p:nvPr userDrawn="1"/>
        </p:nvSpPr>
        <p:spPr bwMode="auto">
          <a:xfrm>
            <a:off x="-22225" y="9940925"/>
            <a:ext cx="6884988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779588" y="10007600"/>
            <a:ext cx="5238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地址：江苏省南京市中山北路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号宏图大厦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11-12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楼     邮编：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210009</a:t>
            </a:r>
            <a:r>
              <a:rPr lang="en-US" altLang="zh-CN" sz="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官网：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www.netsun.com</a:t>
            </a:r>
          </a:p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总机：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025-83337999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300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线）  传真：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025-83337979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83323193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邮箱：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jssales@netsun.com</a:t>
            </a:r>
            <a:endParaRPr lang="zh-CN" altLang="en-US" sz="800" spc="5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3" name="图片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946"/>
          <a:stretch>
            <a:fillRect/>
          </a:stretch>
        </p:blipFill>
        <p:spPr bwMode="auto">
          <a:xfrm>
            <a:off x="139700" y="10012363"/>
            <a:ext cx="16557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086" y="97890"/>
            <a:ext cx="2016125" cy="530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4843487" y="9275008"/>
            <a:ext cx="1681857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</a:rPr>
              <a:t>苏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  <a:ea typeface="+mj-ea"/>
              </a:rPr>
              <a:t>皖大区   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  <a:ea typeface="+mj-ea"/>
              </a:rPr>
              <a:t>客服部一</a:t>
            </a:r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</a:rPr>
              <a:t>组</a:t>
            </a:r>
            <a:endParaRPr lang="en-US" altLang="zh-CN" b="1" dirty="0" smtClean="0">
              <a:solidFill>
                <a:schemeClr val="tx1"/>
              </a:solidFill>
              <a:latin typeface="+mj-lt"/>
              <a:ea typeface="+mj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b="1" dirty="0" smtClean="0">
                <a:solidFill>
                  <a:schemeClr val="tx1"/>
                </a:solidFill>
                <a:latin typeface="+mj-lt"/>
                <a:ea typeface="+mj-ea"/>
              </a:rPr>
              <a:t>2017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  <a:ea typeface="+mj-ea"/>
              </a:rPr>
              <a:t>年</a:t>
            </a:r>
            <a:r>
              <a:rPr lang="en-US" altLang="zh-CN" b="1" dirty="0" smtClean="0">
                <a:solidFill>
                  <a:schemeClr val="tx1"/>
                </a:solidFill>
                <a:latin typeface="+mj-lt"/>
                <a:ea typeface="+mj-ea"/>
              </a:rPr>
              <a:t>8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  <a:ea typeface="+mj-ea"/>
              </a:rPr>
              <a:t>月</a:t>
            </a:r>
            <a:r>
              <a:rPr lang="en-US" altLang="zh-CN" b="1" dirty="0" smtClean="0">
                <a:solidFill>
                  <a:schemeClr val="tx1"/>
                </a:solidFill>
                <a:latin typeface="+mj-lt"/>
                <a:ea typeface="+mj-ea"/>
              </a:rPr>
              <a:t>23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  <a:ea typeface="+mj-ea"/>
              </a:rPr>
              <a:t>日</a:t>
            </a:r>
            <a:endParaRPr lang="zh-CN" altLang="en-US" b="1" dirty="0">
              <a:solidFill>
                <a:schemeClr val="tx1"/>
              </a:solidFill>
              <a:latin typeface="+mj-lt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8880" y="82800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2856" y="75574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微场景制作必备资料</a:t>
            </a:r>
            <a:endParaRPr lang="zh-CN" altLang="en-US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80" y="1260054"/>
            <a:ext cx="1296144" cy="287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+mn-ea"/>
                <a:ea typeface="+mn-ea"/>
              </a:rPr>
              <a:t>一、企业信息：</a:t>
            </a:r>
            <a:endParaRPr lang="en-US" altLang="zh-CN" b="1" dirty="0" smtClean="0">
              <a:latin typeface="+mn-ea"/>
              <a:ea typeface="+mn-ea"/>
            </a:endParaRPr>
          </a:p>
        </p:txBody>
      </p:sp>
      <p:pic>
        <p:nvPicPr>
          <p:cNvPr id="1026" name="Picture 2" descr="C:\Documents and Settings\pc0212\桌面\123\203743207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"/>
          <a:stretch>
            <a:fillRect/>
          </a:stretch>
        </p:blipFill>
        <p:spPr bwMode="auto">
          <a:xfrm>
            <a:off x="1667702" y="1622033"/>
            <a:ext cx="1374797" cy="238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 bwMode="auto">
          <a:xfrm>
            <a:off x="1772816" y="1982073"/>
            <a:ext cx="1163020" cy="18288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10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772816" y="2198097"/>
            <a:ext cx="1163020" cy="158502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10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圆角矩形标注 9"/>
          <p:cNvSpPr/>
          <p:nvPr/>
        </p:nvSpPr>
        <p:spPr bwMode="auto">
          <a:xfrm>
            <a:off x="548640" y="1635125"/>
            <a:ext cx="1118870" cy="360045"/>
          </a:xfrm>
          <a:prstGeom prst="wedgeRoundRectCallout">
            <a:avLst>
              <a:gd name="adj1" fmla="val 63507"/>
              <a:gd name="adj2" fmla="val 8474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、企业名称</a:t>
            </a:r>
          </a:p>
        </p:txBody>
      </p:sp>
      <p:sp>
        <p:nvSpPr>
          <p:cNvPr id="21" name="圆角矩形标注 20"/>
          <p:cNvSpPr/>
          <p:nvPr/>
        </p:nvSpPr>
        <p:spPr bwMode="auto">
          <a:xfrm>
            <a:off x="548680" y="3495761"/>
            <a:ext cx="1119022" cy="425452"/>
          </a:xfrm>
          <a:prstGeom prst="wedgeRoundRectCallout">
            <a:avLst>
              <a:gd name="adj1" fmla="val 79500"/>
              <a:gd name="adj2" fmla="val -8687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、企业简介</a:t>
            </a:r>
            <a:endParaRPr kumimoji="1" lang="en-US" altLang="zh-CN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dirty="0" smtClean="0">
                <a:solidFill>
                  <a:schemeClr val="tx1"/>
                </a:solidFill>
              </a:rPr>
              <a:t>（限</a:t>
            </a:r>
            <a:r>
              <a:rPr lang="en-US" altLang="zh-CN" dirty="0" smtClean="0">
                <a:solidFill>
                  <a:schemeClr val="tx1"/>
                </a:solidFill>
              </a:rPr>
              <a:t>350</a:t>
            </a:r>
            <a:r>
              <a:rPr lang="zh-CN" altLang="en-US" dirty="0" smtClean="0">
                <a:solidFill>
                  <a:schemeClr val="tx1"/>
                </a:solidFill>
              </a:rPr>
              <a:t>字）</a:t>
            </a:r>
            <a:endParaRPr kumimoji="1" lang="en-US" altLang="zh-CN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C:\Documents and Settings\pc0212\桌面\123\77197944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6"/>
          <a:stretch>
            <a:fillRect/>
          </a:stretch>
        </p:blipFill>
        <p:spPr bwMode="auto">
          <a:xfrm>
            <a:off x="3861048" y="1620094"/>
            <a:ext cx="1370333" cy="238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矩形 22"/>
          <p:cNvSpPr/>
          <p:nvPr/>
        </p:nvSpPr>
        <p:spPr bwMode="auto">
          <a:xfrm>
            <a:off x="4306321" y="2402000"/>
            <a:ext cx="428481" cy="9144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10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4279385" y="3120466"/>
            <a:ext cx="708158" cy="9761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10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" name="圆角矩形标注 24"/>
          <p:cNvSpPr/>
          <p:nvPr/>
        </p:nvSpPr>
        <p:spPr bwMode="auto">
          <a:xfrm>
            <a:off x="5329063" y="1622033"/>
            <a:ext cx="1008112" cy="242503"/>
          </a:xfrm>
          <a:prstGeom prst="wedgeRoundRectCallout">
            <a:avLst>
              <a:gd name="adj1" fmla="val -106355"/>
              <a:gd name="adj2" fmla="val 29238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、核心</a:t>
            </a:r>
            <a:r>
              <a:rPr lang="zh-CN" altLang="en-US" dirty="0">
                <a:solidFill>
                  <a:schemeClr val="tx1"/>
                </a:solidFill>
              </a:rPr>
              <a:t>额度</a:t>
            </a:r>
            <a:endParaRPr kumimoji="1" lang="zh-CN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8" name="Picture 4" descr="C:\Documents and Settings\pc0212\桌面\123\169341554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"/>
          <a:stretch>
            <a:fillRect/>
          </a:stretch>
        </p:blipFill>
        <p:spPr bwMode="auto">
          <a:xfrm>
            <a:off x="1679137" y="4069277"/>
            <a:ext cx="1325617" cy="230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矩形 29"/>
          <p:cNvSpPr/>
          <p:nvPr/>
        </p:nvSpPr>
        <p:spPr bwMode="auto">
          <a:xfrm>
            <a:off x="1856846" y="5642233"/>
            <a:ext cx="927720" cy="43204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10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圆角矩形标注 26"/>
          <p:cNvSpPr/>
          <p:nvPr/>
        </p:nvSpPr>
        <p:spPr bwMode="auto">
          <a:xfrm>
            <a:off x="548680" y="5005381"/>
            <a:ext cx="1119022" cy="432048"/>
          </a:xfrm>
          <a:prstGeom prst="wedgeRoundRectCallout">
            <a:avLst>
              <a:gd name="adj1" fmla="val 73176"/>
              <a:gd name="adj2" fmla="val 14159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、现款价、融资价、账期、</a:t>
            </a:r>
            <a:endParaRPr kumimoji="1" lang="en-US" altLang="zh-CN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圆角矩形标注 27"/>
          <p:cNvSpPr/>
          <p:nvPr/>
        </p:nvSpPr>
        <p:spPr bwMode="auto">
          <a:xfrm>
            <a:off x="548680" y="5653453"/>
            <a:ext cx="1119022" cy="432048"/>
          </a:xfrm>
          <a:prstGeom prst="wedgeRoundRectCallout">
            <a:avLst>
              <a:gd name="adj1" fmla="val 70198"/>
              <a:gd name="adj2" fmla="val 3973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>
                <a:solidFill>
                  <a:schemeClr val="tx1"/>
                </a:solidFill>
              </a:rPr>
              <a:t>5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、举例日期和产品名称。</a:t>
            </a:r>
            <a:endParaRPr kumimoji="1" lang="en-US" altLang="zh-CN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9" name="Picture 5" descr="C:\Documents and Settings\pc0212\桌面\123\121021932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9"/>
          <a:stretch>
            <a:fillRect/>
          </a:stretch>
        </p:blipFill>
        <p:spPr bwMode="auto">
          <a:xfrm>
            <a:off x="3869404" y="4068366"/>
            <a:ext cx="1334472" cy="230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矩形 32"/>
          <p:cNvSpPr/>
          <p:nvPr/>
        </p:nvSpPr>
        <p:spPr bwMode="auto">
          <a:xfrm>
            <a:off x="4185319" y="4645341"/>
            <a:ext cx="711696" cy="28803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10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" name="圆角矩形标注 31"/>
          <p:cNvSpPr/>
          <p:nvPr/>
        </p:nvSpPr>
        <p:spPr bwMode="auto">
          <a:xfrm>
            <a:off x="5329063" y="4285301"/>
            <a:ext cx="1224136" cy="432048"/>
          </a:xfrm>
          <a:prstGeom prst="wedgeRoundRectCallout">
            <a:avLst>
              <a:gd name="adj1" fmla="val -94742"/>
              <a:gd name="adj2" fmla="val 7415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、企业联系方式（限</a:t>
            </a: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个）</a:t>
            </a:r>
            <a:endParaRPr kumimoji="1" lang="en-US" altLang="zh-CN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6672" y="6661620"/>
            <a:ext cx="12961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+mn-ea"/>
                <a:ea typeface="+mn-ea"/>
              </a:rPr>
              <a:t>二、业务员信息：</a:t>
            </a:r>
            <a:endParaRPr lang="en-US" altLang="zh-CN" b="1" dirty="0" smtClean="0">
              <a:latin typeface="+mn-ea"/>
              <a:ea typeface="+mn-ea"/>
            </a:endParaRPr>
          </a:p>
        </p:txBody>
      </p:sp>
      <p:pic>
        <p:nvPicPr>
          <p:cNvPr id="35" name="Picture 5" descr="C:\Documents and Settings\pc0212\桌面\123\121021932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9"/>
          <a:stretch>
            <a:fillRect/>
          </a:stretch>
        </p:blipFill>
        <p:spPr bwMode="auto">
          <a:xfrm>
            <a:off x="1700808" y="6984785"/>
            <a:ext cx="1334472" cy="230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圆角矩形标注 35"/>
          <p:cNvSpPr/>
          <p:nvPr/>
        </p:nvSpPr>
        <p:spPr bwMode="auto">
          <a:xfrm>
            <a:off x="488694" y="7196307"/>
            <a:ext cx="1368152" cy="324587"/>
          </a:xfrm>
          <a:prstGeom prst="wedgeRoundRectCallout">
            <a:avLst>
              <a:gd name="adj1" fmla="val 74545"/>
              <a:gd name="adj2" fmla="val 10598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、姓名</a:t>
            </a: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手机号</a:t>
            </a:r>
            <a:endParaRPr kumimoji="1" lang="en-US" altLang="zh-CN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2010101" y="7884790"/>
            <a:ext cx="711696" cy="43204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10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2" name="圆角矩形标注 41"/>
          <p:cNvSpPr/>
          <p:nvPr/>
        </p:nvSpPr>
        <p:spPr bwMode="auto">
          <a:xfrm>
            <a:off x="404664" y="8375724"/>
            <a:ext cx="1368152" cy="324587"/>
          </a:xfrm>
          <a:prstGeom prst="wedgeRoundRectCallout">
            <a:avLst>
              <a:gd name="adj1" fmla="val 72169"/>
              <a:gd name="adj2" fmla="val 2706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</a:rPr>
              <a:t>、个人二维码图标</a:t>
            </a:r>
            <a:endParaRPr kumimoji="1" lang="en-US" altLang="zh-CN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4566285" y="6135370"/>
            <a:ext cx="168910" cy="16637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10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圆角矩形标注 1"/>
          <p:cNvSpPr/>
          <p:nvPr/>
        </p:nvSpPr>
        <p:spPr bwMode="auto">
          <a:xfrm>
            <a:off x="5240798" y="5632136"/>
            <a:ext cx="1224136" cy="432048"/>
          </a:xfrm>
          <a:prstGeom prst="wedgeRoundRectCallout">
            <a:avLst>
              <a:gd name="adj1" fmla="val -94742"/>
              <a:gd name="adj2" fmla="val 7415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、企业</a:t>
            </a:r>
            <a:r>
              <a:rPr kumimoji="1" lang="en-US" altLang="zh-CN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logo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（最好是</a:t>
            </a:r>
            <a:r>
              <a:rPr kumimoji="1" lang="en-US" altLang="zh-CN" sz="1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png</a:t>
            </a:r>
            <a:r>
              <a:rPr kumimoji="1" lang="zh-CN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格式）</a:t>
            </a: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4138991" y="6874413"/>
            <a:ext cx="1980220" cy="203132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200" b="1" dirty="0" smtClean="0">
                <a:solidFill>
                  <a:schemeClr val="tx1"/>
                </a:solidFill>
              </a:rPr>
              <a:t>提供资料汇总</a:t>
            </a:r>
            <a:endParaRPr lang="en-US" altLang="zh-CN" sz="12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800" dirty="0" smtClean="0">
                <a:solidFill>
                  <a:schemeClr val="tx1"/>
                </a:solidFill>
              </a:rPr>
              <a:t>　　</a:t>
            </a:r>
            <a:r>
              <a:rPr lang="en-US" altLang="zh-CN" sz="800" dirty="0" smtClean="0">
                <a:solidFill>
                  <a:schemeClr val="tx1"/>
                </a:solidFill>
              </a:rPr>
              <a:t>1</a:t>
            </a:r>
            <a:r>
              <a:rPr lang="zh-CN" altLang="en-US" sz="800" dirty="0">
                <a:solidFill>
                  <a:schemeClr val="tx1"/>
                </a:solidFill>
              </a:rPr>
              <a:t>、企业名称</a:t>
            </a:r>
            <a:r>
              <a:rPr lang="en-US" altLang="zh-CN" sz="800" dirty="0">
                <a:solidFill>
                  <a:schemeClr val="tx1"/>
                </a:solidFill>
              </a:rPr>
              <a:t>+Logo+</a:t>
            </a:r>
            <a:r>
              <a:rPr lang="zh-CN" altLang="en-US" sz="800" dirty="0">
                <a:solidFill>
                  <a:schemeClr val="tx1"/>
                </a:solidFill>
              </a:rPr>
              <a:t>简介（限</a:t>
            </a:r>
            <a:r>
              <a:rPr lang="en-US" altLang="zh-CN" sz="800" dirty="0">
                <a:solidFill>
                  <a:schemeClr val="tx1"/>
                </a:solidFill>
              </a:rPr>
              <a:t>350</a:t>
            </a:r>
            <a:r>
              <a:rPr lang="zh-CN" altLang="en-US" sz="800" dirty="0">
                <a:solidFill>
                  <a:schemeClr val="tx1"/>
                </a:solidFill>
              </a:rPr>
              <a:t>字）</a:t>
            </a:r>
            <a:r>
              <a:rPr lang="en-US" altLang="zh-CN" sz="800" dirty="0">
                <a:solidFill>
                  <a:schemeClr val="tx1"/>
                </a:solidFill>
              </a:rPr>
              <a:t>+</a:t>
            </a:r>
            <a:r>
              <a:rPr lang="zh-CN" altLang="en-US" sz="800" dirty="0">
                <a:solidFill>
                  <a:schemeClr val="tx1"/>
                </a:solidFill>
              </a:rPr>
              <a:t>联系方式（限</a:t>
            </a:r>
            <a:r>
              <a:rPr lang="en-US" altLang="zh-CN" sz="800" dirty="0">
                <a:solidFill>
                  <a:schemeClr val="tx1"/>
                </a:solidFill>
              </a:rPr>
              <a:t>3</a:t>
            </a:r>
            <a:r>
              <a:rPr lang="zh-CN" altLang="en-US" sz="800" dirty="0">
                <a:solidFill>
                  <a:schemeClr val="tx1"/>
                </a:solidFill>
              </a:rPr>
              <a:t>个）</a:t>
            </a:r>
            <a:r>
              <a:rPr lang="zh-CN" altLang="en-US" sz="800" dirty="0">
                <a:solidFill>
                  <a:schemeClr val="tx1"/>
                </a:solidFill>
              </a:rPr>
              <a:t/>
            </a:r>
            <a:br>
              <a:rPr lang="zh-CN" altLang="en-US" sz="800" dirty="0">
                <a:solidFill>
                  <a:schemeClr val="tx1"/>
                </a:solidFill>
              </a:rPr>
            </a:br>
            <a:r>
              <a:rPr lang="zh-CN" altLang="en-US" sz="800" dirty="0">
                <a:solidFill>
                  <a:schemeClr val="tx1"/>
                </a:solidFill>
              </a:rPr>
              <a:t>　　</a:t>
            </a:r>
            <a:r>
              <a:rPr lang="en-US" altLang="zh-CN" sz="800" dirty="0">
                <a:solidFill>
                  <a:schemeClr val="tx1"/>
                </a:solidFill>
              </a:rPr>
              <a:t>2</a:t>
            </a:r>
            <a:r>
              <a:rPr lang="zh-CN" altLang="en-US" sz="800" dirty="0">
                <a:solidFill>
                  <a:schemeClr val="tx1"/>
                </a:solidFill>
              </a:rPr>
              <a:t>、客户经理姓名</a:t>
            </a:r>
            <a:r>
              <a:rPr lang="en-US" altLang="zh-CN" sz="800" dirty="0">
                <a:solidFill>
                  <a:schemeClr val="tx1"/>
                </a:solidFill>
              </a:rPr>
              <a:t>+</a:t>
            </a:r>
            <a:r>
              <a:rPr lang="zh-CN" altLang="en-US" sz="800" dirty="0">
                <a:solidFill>
                  <a:schemeClr val="tx1"/>
                </a:solidFill>
              </a:rPr>
              <a:t>手机号</a:t>
            </a:r>
            <a:r>
              <a:rPr lang="en-US" altLang="zh-CN" sz="800" dirty="0">
                <a:solidFill>
                  <a:schemeClr val="tx1"/>
                </a:solidFill>
              </a:rPr>
              <a:t>+</a:t>
            </a:r>
            <a:r>
              <a:rPr lang="zh-CN" altLang="en-US" sz="800" dirty="0">
                <a:solidFill>
                  <a:schemeClr val="tx1"/>
                </a:solidFill>
              </a:rPr>
              <a:t>个人微信二维码图标。</a:t>
            </a:r>
            <a:r>
              <a:rPr lang="zh-CN" altLang="en-US" sz="800" dirty="0">
                <a:solidFill>
                  <a:schemeClr val="tx1"/>
                </a:solidFill>
              </a:rPr>
              <a:t/>
            </a:r>
            <a:br>
              <a:rPr lang="zh-CN" altLang="en-US" sz="800" dirty="0">
                <a:solidFill>
                  <a:schemeClr val="tx1"/>
                </a:solidFill>
              </a:rPr>
            </a:br>
            <a:r>
              <a:rPr lang="zh-CN" altLang="en-US" sz="800" dirty="0">
                <a:solidFill>
                  <a:schemeClr val="tx1"/>
                </a:solidFill>
              </a:rPr>
              <a:t>　　</a:t>
            </a:r>
            <a:r>
              <a:rPr lang="en-US" altLang="zh-CN" sz="800" b="1" dirty="0">
                <a:solidFill>
                  <a:srgbClr val="FF0000"/>
                </a:solidFill>
              </a:rPr>
              <a:t>3</a:t>
            </a:r>
            <a:r>
              <a:rPr lang="zh-CN" altLang="en-US" sz="800" b="1" dirty="0">
                <a:solidFill>
                  <a:srgbClr val="FF0000"/>
                </a:solidFill>
              </a:rPr>
              <a:t>、核心额度：请提供</a:t>
            </a:r>
            <a:r>
              <a:rPr lang="en-US" altLang="zh-CN" sz="800" b="1" dirty="0" err="1">
                <a:solidFill>
                  <a:srgbClr val="FF0000"/>
                </a:solidFill>
              </a:rPr>
              <a:t>bankofsun</a:t>
            </a:r>
            <a:r>
              <a:rPr lang="zh-CN" altLang="en-US" sz="800" b="1" dirty="0">
                <a:solidFill>
                  <a:srgbClr val="FF0000"/>
                </a:solidFill>
              </a:rPr>
              <a:t>后台审批通过及额度的截图。</a:t>
            </a:r>
            <a:r>
              <a:rPr lang="zh-CN" altLang="en-US" sz="800" b="1" dirty="0">
                <a:solidFill>
                  <a:srgbClr val="FF0000"/>
                </a:solidFill>
              </a:rPr>
              <a:t/>
            </a:r>
            <a:br>
              <a:rPr lang="zh-CN" altLang="en-US" sz="800" b="1" dirty="0">
                <a:solidFill>
                  <a:srgbClr val="FF0000"/>
                </a:solidFill>
              </a:rPr>
            </a:br>
            <a:r>
              <a:rPr lang="zh-CN" altLang="en-US" sz="800" dirty="0">
                <a:solidFill>
                  <a:schemeClr val="tx1"/>
                </a:solidFill>
              </a:rPr>
              <a:t>　　</a:t>
            </a:r>
            <a:r>
              <a:rPr lang="en-US" altLang="zh-CN" sz="800" dirty="0">
                <a:solidFill>
                  <a:schemeClr val="tx1"/>
                </a:solidFill>
              </a:rPr>
              <a:t>4</a:t>
            </a:r>
            <a:r>
              <a:rPr lang="zh-CN" altLang="en-US" sz="800" dirty="0">
                <a:solidFill>
                  <a:schemeClr val="tx1"/>
                </a:solidFill>
              </a:rPr>
              <a:t>、给下游的“现款价、融资价和账期”，另“举例日期</a:t>
            </a:r>
            <a:r>
              <a:rPr lang="en-US" altLang="zh-CN" sz="800" dirty="0">
                <a:solidFill>
                  <a:schemeClr val="tx1"/>
                </a:solidFill>
              </a:rPr>
              <a:t>+</a:t>
            </a:r>
            <a:r>
              <a:rPr lang="zh-CN" altLang="en-US" sz="800" dirty="0">
                <a:solidFill>
                  <a:schemeClr val="tx1"/>
                </a:solidFill>
              </a:rPr>
              <a:t>产品名称”；</a:t>
            </a:r>
            <a:r>
              <a:rPr lang="zh-CN" altLang="en-US" sz="800" dirty="0">
                <a:solidFill>
                  <a:schemeClr val="tx1"/>
                </a:solidFill>
              </a:rPr>
              <a:t/>
            </a:r>
            <a:br>
              <a:rPr lang="zh-CN" altLang="en-US" sz="800" dirty="0">
                <a:solidFill>
                  <a:schemeClr val="tx1"/>
                </a:solidFill>
              </a:rPr>
            </a:br>
            <a:r>
              <a:rPr lang="zh-CN" altLang="en-US" sz="800" b="1" dirty="0" smtClean="0">
                <a:solidFill>
                  <a:schemeClr val="tx1"/>
                </a:solidFill>
              </a:rPr>
              <a:t>注</a:t>
            </a:r>
            <a:r>
              <a:rPr lang="zh-CN" altLang="en-US" sz="800" b="1" dirty="0">
                <a:solidFill>
                  <a:schemeClr val="tx1"/>
                </a:solidFill>
              </a:rPr>
              <a:t>：另请告知是否放快速通道内容。</a:t>
            </a:r>
            <a:endParaRPr lang="zh-CN" altLang="en-US" sz="800" b="1" dirty="0">
              <a:solidFill>
                <a:schemeClr val="tx1"/>
              </a:solidFill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101</Words>
  <Application>Microsoft Office PowerPoint</Application>
  <PresentationFormat>自定义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黑体</vt:lpstr>
      <vt:lpstr>宋体</vt:lpstr>
      <vt:lpstr>Arial</vt:lpstr>
      <vt:lpstr>Calibri</vt:lpstr>
      <vt:lpstr>Times New Roman</vt:lpstr>
      <vt:lpstr>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3192</cp:revision>
  <cp:lastPrinted>2017-01-16T06:19:00Z</cp:lastPrinted>
  <dcterms:created xsi:type="dcterms:W3CDTF">2113-01-01T00:00:00Z</dcterms:created>
  <dcterms:modified xsi:type="dcterms:W3CDTF">2018-04-09T05:06:14Z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2052-10.1.0.6690</vt:lpwstr>
  </property>
</Properties>
</file>