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6" r:id="rId2"/>
  </p:sldIdLst>
  <p:sldSz cx="6858000" cy="10440988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2069">
          <p15:clr>
            <a:srgbClr val="A4A3A4"/>
          </p15:clr>
        </p15:guide>
        <p15:guide id="7" pos="2251">
          <p15:clr>
            <a:srgbClr val="A4A3A4"/>
          </p15:clr>
        </p15:guide>
        <p15:guide id="8" orient="horz" pos="3288">
          <p15:clr>
            <a:srgbClr val="A4A3A4"/>
          </p15:clr>
        </p15:guide>
        <p15:guide id="9" pos="3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5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00FF"/>
    <a:srgbClr val="003E8F"/>
    <a:srgbClr val="003E90"/>
    <a:srgbClr val="003399"/>
    <a:srgbClr val="003366"/>
    <a:srgbClr val="0033CC"/>
    <a:srgbClr val="3366CC"/>
    <a:srgbClr val="0066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4" autoAdjust="0"/>
    <p:restoredTop sz="96769" autoAdjust="0"/>
  </p:normalViewPr>
  <p:slideViewPr>
    <p:cSldViewPr>
      <p:cViewPr>
        <p:scale>
          <a:sx n="77" d="100"/>
          <a:sy n="77" d="100"/>
        </p:scale>
        <p:origin x="2406" y="54"/>
      </p:cViewPr>
      <p:guideLst>
        <p:guide pos="4201"/>
        <p:guide pos="119"/>
        <p:guide pos="2160"/>
        <p:guide pos="2069"/>
        <p:guide pos="2251"/>
        <p:guide orient="horz" pos="3288"/>
        <p:guide pos="3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338" y="72"/>
      </p:cViewPr>
      <p:guideLst>
        <p:guide orient="horz" pos="2135"/>
        <p:guide pos="3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92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r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92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r" defTabSz="-29830179" eaLnBrk="1" hangingPunct="1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99E5B-B8BA-4C20-B047-7B67F40E8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0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753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87E92C6E-54F0-4B07-940D-6857573780C0}" type="datetimeFigureOut">
              <a:rPr lang="zh-CN" altLang="en-US"/>
              <a:pPr>
                <a:defRPr/>
              </a:pPr>
              <a:t>2017/11/2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2738" y="509588"/>
            <a:ext cx="16732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241" y="3227467"/>
            <a:ext cx="7936229" cy="30576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753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794762-287D-4E3F-964A-B644F5C2C0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4682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5976" y="628650"/>
            <a:ext cx="68532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508"/>
          <p:cNvSpPr>
            <a:spLocks noChangeShapeType="1"/>
          </p:cNvSpPr>
          <p:nvPr userDrawn="1"/>
        </p:nvSpPr>
        <p:spPr bwMode="auto">
          <a:xfrm>
            <a:off x="-22225" y="9940925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779588" y="10007600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图片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10012363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97890"/>
            <a:ext cx="1932051" cy="50862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" y="1628"/>
            <a:ext cx="1548000" cy="6103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0" y="754063"/>
            <a:ext cx="6857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新客户</a:t>
            </a:r>
            <a:r>
              <a:rPr lang="zh-CN" altLang="en-US" sz="1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虚拟主机服务</a:t>
            </a:r>
            <a:r>
              <a:rPr lang="zh-CN" altLang="en-US" sz="1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</a:t>
            </a:r>
            <a:r>
              <a:rPr lang="zh-CN" altLang="en-US" sz="18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流程图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1535113" y="1432371"/>
            <a:ext cx="900112" cy="252413"/>
          </a:xfrm>
          <a:prstGeom prst="rect">
            <a:avLst/>
          </a:prstGeom>
          <a:solidFill>
            <a:srgbClr val="99CCFF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提交信息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1535113" y="2710113"/>
            <a:ext cx="900112" cy="233397"/>
          </a:xfrm>
          <a:prstGeom prst="rect">
            <a:avLst/>
          </a:prstGeom>
          <a:solidFill>
            <a:srgbClr val="99CCFF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提交材料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箭头连接符 3"/>
          <p:cNvCxnSpPr>
            <a:cxnSpLocks noChangeShapeType="1"/>
            <a:stCxn id="4" idx="2"/>
            <a:endCxn id="5" idx="0"/>
          </p:cNvCxnSpPr>
          <p:nvPr/>
        </p:nvCxnSpPr>
        <p:spPr bwMode="auto">
          <a:xfrm>
            <a:off x="1985169" y="1684784"/>
            <a:ext cx="0" cy="102532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矩形 11"/>
          <p:cNvSpPr>
            <a:spLocks noChangeArrowheads="1"/>
          </p:cNvSpPr>
          <p:nvPr/>
        </p:nvSpPr>
        <p:spPr bwMode="auto">
          <a:xfrm>
            <a:off x="474663" y="2061551"/>
            <a:ext cx="9028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域名服务</a:t>
            </a:r>
            <a:endParaRPr lang="en-US" altLang="zh-CN" sz="14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3"/>
          <p:cNvSpPr>
            <a:spLocks noChangeArrowheads="1"/>
          </p:cNvSpPr>
          <p:nvPr/>
        </p:nvSpPr>
        <p:spPr bwMode="auto">
          <a:xfrm>
            <a:off x="404813" y="1268859"/>
            <a:ext cx="6188075" cy="2188232"/>
          </a:xfrm>
          <a:prstGeom prst="rect">
            <a:avLst/>
          </a:prstGeom>
          <a:noFill/>
          <a:ln w="19050" algn="ctr">
            <a:solidFill>
              <a:srgbClr val="99CC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14" name="文本框 16"/>
          <p:cNvSpPr txBox="1"/>
          <p:nvPr/>
        </p:nvSpPr>
        <p:spPr>
          <a:xfrm>
            <a:off x="2435225" y="1375221"/>
            <a:ext cx="41481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登录地址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oa.netsun.com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登录信息：业务经理自己的帐号及密码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注册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：客户管理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签约客户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目标客户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域名管理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添加新域名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填入信息</a:t>
            </a:r>
            <a:endParaRPr lang="en-US" altLang="zh-CN" sz="8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（选择“新注册”）</a:t>
            </a:r>
            <a:endParaRPr lang="en-US" altLang="zh-CN" sz="8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转入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客户管理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签约客户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目标客户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域名管理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添加新域名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填入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信息</a:t>
            </a:r>
            <a:endParaRPr lang="en-US" altLang="zh-CN" sz="8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（选择“转入”，先邮件提交转入申请，转入成功后再在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OA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登记信息）</a:t>
            </a:r>
            <a:endParaRPr lang="en-US" altLang="zh-CN" sz="8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续</a:t>
            </a:r>
            <a:r>
              <a:rPr lang="zh-CN" altLang="en-US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费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客户管理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域名管理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选中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最前面“续费”按钮，提交续费处理；</a:t>
            </a:r>
            <a:endParaRPr lang="en-US" altLang="zh-CN" sz="8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                                             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某一条不续费点击最末端“不续费”提交处理；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2934469" y="2702905"/>
            <a:ext cx="900112" cy="249237"/>
          </a:xfrm>
          <a:prstGeom prst="rect">
            <a:avLst/>
          </a:prstGeom>
          <a:solidFill>
            <a:srgbClr val="99CCFF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文字材料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934469" y="3126768"/>
            <a:ext cx="900112" cy="249237"/>
          </a:xfrm>
          <a:prstGeom prst="rect">
            <a:avLst/>
          </a:prstGeom>
          <a:solidFill>
            <a:srgbClr val="99CCFF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文档材料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文本框 16"/>
          <p:cNvSpPr txBox="1"/>
          <p:nvPr/>
        </p:nvSpPr>
        <p:spPr>
          <a:xfrm>
            <a:off x="3840138" y="2718408"/>
            <a:ext cx="27527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参照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OA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表单填写即可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文本框 16"/>
          <p:cNvSpPr txBox="1"/>
          <p:nvPr/>
        </p:nvSpPr>
        <p:spPr>
          <a:xfrm>
            <a:off x="3849662" y="3129784"/>
            <a:ext cx="27527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（三证合一营业执照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负责人身份证正反面）彩色电子件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>
            <a:off x="2573288" y="3247616"/>
            <a:ext cx="3584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8" name="直接连接符 37"/>
          <p:cNvCxnSpPr/>
          <p:nvPr/>
        </p:nvCxnSpPr>
        <p:spPr bwMode="auto">
          <a:xfrm>
            <a:off x="2441575" y="2818991"/>
            <a:ext cx="49453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0" name="直接连接符 39"/>
          <p:cNvCxnSpPr/>
          <p:nvPr/>
        </p:nvCxnSpPr>
        <p:spPr bwMode="auto">
          <a:xfrm>
            <a:off x="2574429" y="2818991"/>
            <a:ext cx="0" cy="4286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矩形 40"/>
          <p:cNvSpPr/>
          <p:nvPr/>
        </p:nvSpPr>
        <p:spPr bwMode="auto">
          <a:xfrm>
            <a:off x="1544489" y="3755541"/>
            <a:ext cx="900112" cy="252413"/>
          </a:xfrm>
          <a:prstGeom prst="rect">
            <a:avLst/>
          </a:prstGeom>
          <a:solidFill>
            <a:srgbClr val="FFCCCC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提交信息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1544489" y="4785794"/>
            <a:ext cx="900112" cy="233397"/>
          </a:xfrm>
          <a:prstGeom prst="rect">
            <a:avLst/>
          </a:prstGeom>
          <a:solidFill>
            <a:srgbClr val="FFCCCC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提交材料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3" name="直接箭头连接符 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1994545" y="4007954"/>
            <a:ext cx="0" cy="7778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矩形 11"/>
          <p:cNvSpPr>
            <a:spLocks noChangeArrowheads="1"/>
          </p:cNvSpPr>
          <p:nvPr/>
        </p:nvSpPr>
        <p:spPr bwMode="auto">
          <a:xfrm>
            <a:off x="484039" y="4384721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400" b="1" dirty="0">
                <a:solidFill>
                  <a:srgbClr val="FFCC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邮局</a:t>
            </a:r>
            <a:r>
              <a:rPr lang="zh-CN" altLang="en-US" sz="1400" b="1" dirty="0" smtClean="0">
                <a:solidFill>
                  <a:srgbClr val="FFCC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</a:t>
            </a:r>
            <a:endParaRPr lang="en-US" altLang="zh-CN" sz="1400" b="1" dirty="0">
              <a:solidFill>
                <a:srgbClr val="FFCC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13"/>
          <p:cNvSpPr>
            <a:spLocks noChangeArrowheads="1"/>
          </p:cNvSpPr>
          <p:nvPr/>
        </p:nvSpPr>
        <p:spPr bwMode="auto">
          <a:xfrm>
            <a:off x="414189" y="3592029"/>
            <a:ext cx="6188075" cy="1984759"/>
          </a:xfrm>
          <a:prstGeom prst="rect">
            <a:avLst/>
          </a:prstGeom>
          <a:noFill/>
          <a:ln w="19050" algn="ctr">
            <a:solidFill>
              <a:srgbClr val="FFCCCC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/>
          </a:p>
        </p:txBody>
      </p:sp>
      <p:sp>
        <p:nvSpPr>
          <p:cNvPr id="46" name="文本框 16"/>
          <p:cNvSpPr txBox="1"/>
          <p:nvPr/>
        </p:nvSpPr>
        <p:spPr>
          <a:xfrm>
            <a:off x="2444601" y="3698391"/>
            <a:ext cx="414813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登录地址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oa.netsun.com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登录信息：业务经理自己的帐号及密码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开设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：客户管理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签约客户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目标客户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邮局添加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填入信息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提交申请</a:t>
            </a:r>
            <a:endParaRPr lang="en-US" altLang="zh-CN" sz="8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修改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客户管理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企业邮局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目标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邮局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点击修改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填入备注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提交修改</a:t>
            </a:r>
            <a:endParaRPr lang="en-US" altLang="zh-CN" sz="800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禁用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客户管理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企业邮局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目标邮局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点击修改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更改状态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提交修改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2943845" y="4778586"/>
            <a:ext cx="900112" cy="249237"/>
          </a:xfrm>
          <a:prstGeom prst="rect">
            <a:avLst/>
          </a:prstGeom>
          <a:solidFill>
            <a:srgbClr val="FFCCCC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文字材料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2943845" y="5202449"/>
            <a:ext cx="900112" cy="249237"/>
          </a:xfrm>
          <a:prstGeom prst="rect">
            <a:avLst/>
          </a:prstGeom>
          <a:solidFill>
            <a:srgbClr val="FFCCCC"/>
          </a:solidFill>
          <a:ln w="63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文档材料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文本框 16"/>
          <p:cNvSpPr txBox="1"/>
          <p:nvPr/>
        </p:nvSpPr>
        <p:spPr>
          <a:xfrm>
            <a:off x="3849514" y="4794089"/>
            <a:ext cx="27527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参照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OA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表单填写即可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文本框 16"/>
          <p:cNvSpPr txBox="1"/>
          <p:nvPr/>
        </p:nvSpPr>
        <p:spPr>
          <a:xfrm>
            <a:off x="3859038" y="5205465"/>
            <a:ext cx="27527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（三证合一营业执照</a:t>
            </a:r>
            <a:r>
              <a:rPr lang="en-US" altLang="zh-CN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负责人身份证正反面）彩色电子件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1" name="直接连接符 50"/>
          <p:cNvCxnSpPr/>
          <p:nvPr/>
        </p:nvCxnSpPr>
        <p:spPr bwMode="auto">
          <a:xfrm>
            <a:off x="2582664" y="5323297"/>
            <a:ext cx="35840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直接连接符 51"/>
          <p:cNvCxnSpPr/>
          <p:nvPr/>
        </p:nvCxnSpPr>
        <p:spPr bwMode="auto">
          <a:xfrm>
            <a:off x="2450951" y="4894672"/>
            <a:ext cx="49453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直接连接符 52"/>
          <p:cNvCxnSpPr/>
          <p:nvPr/>
        </p:nvCxnSpPr>
        <p:spPr bwMode="auto">
          <a:xfrm>
            <a:off x="2583805" y="4894672"/>
            <a:ext cx="0" cy="4286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直接箭头连接符 120"/>
          <p:cNvCxnSpPr>
            <a:cxnSpLocks noChangeShapeType="1"/>
          </p:cNvCxnSpPr>
          <p:nvPr/>
        </p:nvCxnSpPr>
        <p:spPr bwMode="auto">
          <a:xfrm>
            <a:off x="1995145" y="6188546"/>
            <a:ext cx="4762" cy="698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矩形 68"/>
          <p:cNvSpPr>
            <a:spLocks noChangeArrowheads="1"/>
          </p:cNvSpPr>
          <p:nvPr/>
        </p:nvSpPr>
        <p:spPr bwMode="auto">
          <a:xfrm>
            <a:off x="414338" y="5653559"/>
            <a:ext cx="6188075" cy="2303462"/>
          </a:xfrm>
          <a:prstGeom prst="rect">
            <a:avLst/>
          </a:prstGeom>
          <a:noFill/>
          <a:ln w="19050" algn="ctr">
            <a:solidFill>
              <a:srgbClr val="9999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b="1"/>
          </a:p>
        </p:txBody>
      </p:sp>
      <p:sp>
        <p:nvSpPr>
          <p:cNvPr id="56" name="矩形 55"/>
          <p:cNvSpPr/>
          <p:nvPr/>
        </p:nvSpPr>
        <p:spPr>
          <a:xfrm>
            <a:off x="547926" y="6493147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zh-CN" altLang="en-US" sz="1400" b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网站</a:t>
            </a:r>
            <a:r>
              <a:rPr lang="zh-CN" altLang="en-US" sz="1400" b="1" dirty="0" smtClean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备案</a:t>
            </a:r>
            <a:endParaRPr lang="en-US" altLang="zh-CN" sz="1400" b="1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7" name="组合 52"/>
          <p:cNvGrpSpPr>
            <a:grpSpLocks/>
          </p:cNvGrpSpPr>
          <p:nvPr/>
        </p:nvGrpSpPr>
        <p:grpSpPr bwMode="auto">
          <a:xfrm>
            <a:off x="1536700" y="5837709"/>
            <a:ext cx="3765550" cy="354012"/>
            <a:chOff x="1536128" y="5147246"/>
            <a:chExt cx="3797378" cy="253815"/>
          </a:xfrm>
        </p:grpSpPr>
        <p:sp>
          <p:nvSpPr>
            <p:cNvPr id="58" name="矩形 57"/>
            <p:cNvSpPr/>
            <p:nvPr/>
          </p:nvSpPr>
          <p:spPr bwMode="auto">
            <a:xfrm>
              <a:off x="1536128" y="5148384"/>
              <a:ext cx="899716" cy="2515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6350">
              <a:solidFill>
                <a:schemeClr val="tx1">
                  <a:lumMod val="95000"/>
                  <a:lumOff val="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zh-CN" altLang="en-US" b="1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新客户</a:t>
              </a:r>
              <a:endParaRPr lang="zh-CN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9" name="圆角矩形 58"/>
            <p:cNvSpPr/>
            <p:nvPr/>
          </p:nvSpPr>
          <p:spPr bwMode="auto">
            <a:xfrm>
              <a:off x="2717606" y="5147246"/>
              <a:ext cx="1347973" cy="250401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 anchorCtr="1"/>
            <a:lstStyle/>
            <a:p>
              <a:pPr algn="ctr" eaLnBrk="1" hangingPunct="1">
                <a:defRPr/>
              </a:pPr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业务员</a:t>
              </a:r>
              <a:endPara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defRPr/>
              </a:pPr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开通客户帐号</a:t>
              </a:r>
            </a:p>
          </p:txBody>
        </p:sp>
        <p:grpSp>
          <p:nvGrpSpPr>
            <p:cNvPr id="60" name="组合 86"/>
            <p:cNvGrpSpPr>
              <a:grpSpLocks/>
            </p:cNvGrpSpPr>
            <p:nvPr/>
          </p:nvGrpSpPr>
          <p:grpSpPr bwMode="auto">
            <a:xfrm>
              <a:off x="2427714" y="5276790"/>
              <a:ext cx="1931671" cy="1480"/>
              <a:chOff x="2482827" y="4109763"/>
              <a:chExt cx="1931671" cy="1480"/>
            </a:xfrm>
          </p:grpSpPr>
          <p:cxnSp>
            <p:nvCxnSpPr>
              <p:cNvPr id="62" name="直接箭头连接符 89"/>
              <p:cNvCxnSpPr>
                <a:cxnSpLocks noChangeShapeType="1"/>
              </p:cNvCxnSpPr>
              <p:nvPr/>
            </p:nvCxnSpPr>
            <p:spPr bwMode="auto">
              <a:xfrm>
                <a:off x="2482827" y="4111242"/>
                <a:ext cx="288000" cy="1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直接箭头连接符 90"/>
              <p:cNvCxnSpPr>
                <a:cxnSpLocks noChangeShapeType="1"/>
              </p:cNvCxnSpPr>
              <p:nvPr/>
            </p:nvCxnSpPr>
            <p:spPr bwMode="auto">
              <a:xfrm>
                <a:off x="4126498" y="4109763"/>
                <a:ext cx="288000" cy="1"/>
              </a:xfrm>
              <a:prstGeom prst="straightConnector1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61" name="圆角矩形 60"/>
            <p:cNvSpPr/>
            <p:nvPr/>
          </p:nvSpPr>
          <p:spPr bwMode="auto">
            <a:xfrm>
              <a:off x="4369753" y="5148384"/>
              <a:ext cx="963753" cy="252677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 anchorCtr="1"/>
            <a:lstStyle/>
            <a:p>
              <a:pPr algn="ctr" eaLnBrk="1" hangingPunct="1">
                <a:defRPr/>
              </a:pPr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客户上传</a:t>
              </a:r>
              <a:endPara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hangingPunct="1">
                <a:defRPr/>
              </a:pPr>
              <a:r>
                <a:rPr lang="zh-CN" alt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备案材料</a:t>
              </a:r>
            </a:p>
          </p:txBody>
        </p:sp>
      </p:grpSp>
      <p:sp>
        <p:nvSpPr>
          <p:cNvPr id="64" name="矩形 63"/>
          <p:cNvSpPr/>
          <p:nvPr/>
        </p:nvSpPr>
        <p:spPr bwMode="auto">
          <a:xfrm>
            <a:off x="1536700" y="6887046"/>
            <a:ext cx="900113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老客户</a:t>
            </a:r>
          </a:p>
        </p:txBody>
      </p:sp>
      <p:sp>
        <p:nvSpPr>
          <p:cNvPr id="65" name="圆角矩形 64"/>
          <p:cNvSpPr/>
          <p:nvPr/>
        </p:nvSpPr>
        <p:spPr bwMode="auto">
          <a:xfrm>
            <a:off x="5607050" y="5836121"/>
            <a:ext cx="819150" cy="3540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服务处理</a:t>
            </a:r>
          </a:p>
        </p:txBody>
      </p:sp>
      <p:cxnSp>
        <p:nvCxnSpPr>
          <p:cNvPr id="66" name="直接箭头连接符 155"/>
          <p:cNvCxnSpPr>
            <a:cxnSpLocks noChangeShapeType="1"/>
          </p:cNvCxnSpPr>
          <p:nvPr/>
        </p:nvCxnSpPr>
        <p:spPr bwMode="auto">
          <a:xfrm>
            <a:off x="5305425" y="5952009"/>
            <a:ext cx="2889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圆角矩形 66"/>
          <p:cNvSpPr/>
          <p:nvPr/>
        </p:nvSpPr>
        <p:spPr bwMode="auto">
          <a:xfrm>
            <a:off x="2727325" y="6879109"/>
            <a:ext cx="1336675" cy="3175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业务员或客户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eaLnBrk="1" hangingPunct="1">
              <a:defRPr/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补齐备案材料</a:t>
            </a:r>
          </a:p>
        </p:txBody>
      </p:sp>
      <p:cxnSp>
        <p:nvCxnSpPr>
          <p:cNvPr id="68" name="直接箭头连接符 89"/>
          <p:cNvCxnSpPr>
            <a:cxnSpLocks noChangeShapeType="1"/>
          </p:cNvCxnSpPr>
          <p:nvPr/>
        </p:nvCxnSpPr>
        <p:spPr bwMode="auto">
          <a:xfrm>
            <a:off x="2439988" y="7037859"/>
            <a:ext cx="2857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文本框 6"/>
          <p:cNvSpPr txBox="1">
            <a:spLocks noChangeArrowheads="1"/>
          </p:cNvSpPr>
          <p:nvPr/>
        </p:nvSpPr>
        <p:spPr bwMode="auto">
          <a:xfrm>
            <a:off x="4216400" y="5648796"/>
            <a:ext cx="14874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"/>
              <a:t>同步邮寄核验单红章文本件</a:t>
            </a:r>
          </a:p>
        </p:txBody>
      </p:sp>
      <p:sp>
        <p:nvSpPr>
          <p:cNvPr id="70" name="圆角矩形 69"/>
          <p:cNvSpPr/>
          <p:nvPr/>
        </p:nvSpPr>
        <p:spPr bwMode="auto">
          <a:xfrm>
            <a:off x="4343400" y="6885459"/>
            <a:ext cx="958850" cy="319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服务处理</a:t>
            </a:r>
          </a:p>
        </p:txBody>
      </p:sp>
      <p:sp>
        <p:nvSpPr>
          <p:cNvPr id="71" name="文本框 45"/>
          <p:cNvSpPr txBox="1">
            <a:spLocks noChangeArrowheads="1"/>
          </p:cNvSpPr>
          <p:nvPr/>
        </p:nvSpPr>
        <p:spPr bwMode="auto">
          <a:xfrm>
            <a:off x="2765425" y="7180734"/>
            <a:ext cx="14859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00"/>
              <a:t>同步提交核验单文本件</a:t>
            </a:r>
          </a:p>
        </p:txBody>
      </p:sp>
      <p:sp>
        <p:nvSpPr>
          <p:cNvPr id="72" name="文本框 16"/>
          <p:cNvSpPr txBox="1"/>
          <p:nvPr/>
        </p:nvSpPr>
        <p:spPr>
          <a:xfrm>
            <a:off x="2665413" y="6188546"/>
            <a:ext cx="36893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登录地址：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beian.hi2000.com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登录帐号：业务员自定义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登录密码：建议初始统一为“帐号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+123qqq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”（登录后及时更新密码）       </a:t>
            </a:r>
            <a:endParaRPr lang="zh-CN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3" name="直接箭头连接符 90"/>
          <p:cNvCxnSpPr>
            <a:cxnSpLocks noChangeShapeType="1"/>
          </p:cNvCxnSpPr>
          <p:nvPr/>
        </p:nvCxnSpPr>
        <p:spPr bwMode="auto">
          <a:xfrm>
            <a:off x="4071938" y="7042621"/>
            <a:ext cx="2857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" name="文本框 16"/>
          <p:cNvSpPr txBox="1"/>
          <p:nvPr/>
        </p:nvSpPr>
        <p:spPr>
          <a:xfrm>
            <a:off x="2665413" y="7341071"/>
            <a:ext cx="368935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登录地址：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beian.hi2000.com</a:t>
            </a: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登录帐号：业务员“首页”库中某条客户记录点击“查看”内</a:t>
            </a:r>
            <a:endParaRPr lang="en-US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1" hangingPunct="1">
              <a:lnSpc>
                <a:spcPts val="1200"/>
              </a:lnSpc>
              <a:defRPr/>
            </a:pP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登录密码：帐号</a:t>
            </a:r>
            <a:r>
              <a:rPr lang="en-US" altLang="zh-CN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+123qqq</a:t>
            </a:r>
            <a:r>
              <a:rPr lang="zh-CN" altLang="en-US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（登录后及时更新密码）       </a:t>
            </a:r>
            <a:endParaRPr lang="zh-CN" altLang="zh-CN" sz="800" dirty="0">
              <a:solidFill>
                <a:schemeClr val="tx1">
                  <a:lumMod val="95000"/>
                  <a:lumOff val="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5" name="矩形 68"/>
          <p:cNvSpPr>
            <a:spLocks noChangeArrowheads="1"/>
          </p:cNvSpPr>
          <p:nvPr/>
        </p:nvSpPr>
        <p:spPr bwMode="auto">
          <a:xfrm>
            <a:off x="423863" y="8065626"/>
            <a:ext cx="6188075" cy="1799530"/>
          </a:xfrm>
          <a:prstGeom prst="rect">
            <a:avLst/>
          </a:prstGeom>
          <a:noFill/>
          <a:ln w="19050" algn="ctr">
            <a:solidFill>
              <a:srgbClr val="9999FF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endParaRPr lang="zh-CN" altLang="en-US" b="1"/>
          </a:p>
        </p:txBody>
      </p:sp>
      <p:sp>
        <p:nvSpPr>
          <p:cNvPr id="76" name="矩形 75"/>
          <p:cNvSpPr/>
          <p:nvPr/>
        </p:nvSpPr>
        <p:spPr>
          <a:xfrm>
            <a:off x="620713" y="8478192"/>
            <a:ext cx="363537" cy="954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zh-CN" altLang="en-US" sz="1400" b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备</a:t>
            </a:r>
            <a:endParaRPr lang="en-US" altLang="zh-CN" sz="1400" b="1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defRPr/>
            </a:pPr>
            <a:r>
              <a:rPr lang="zh-CN" altLang="en-US" sz="1400" b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案</a:t>
            </a:r>
            <a:endParaRPr lang="en-US" altLang="zh-CN" sz="1400" b="1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defRPr/>
            </a:pPr>
            <a:r>
              <a:rPr lang="zh-CN" altLang="en-US" sz="1400" b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材</a:t>
            </a:r>
            <a:endParaRPr lang="en-US" altLang="zh-CN" sz="1400" b="1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 eaLnBrk="1" hangingPunct="1">
              <a:defRPr/>
            </a:pPr>
            <a:r>
              <a:rPr lang="zh-CN" altLang="en-US" sz="1400" b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料</a:t>
            </a:r>
            <a:endParaRPr lang="zh-CN" altLang="en-US" b="1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1190625" y="8249592"/>
            <a:ext cx="1733550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真实性核验单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algn="ctr" eaLnBrk="1" hangingPunct="1"/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原件</a:t>
            </a:r>
            <a:endParaRPr lang="en-US" altLang="zh-CN" sz="9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8" name="矩形 77"/>
          <p:cNvSpPr/>
          <p:nvPr/>
        </p:nvSpPr>
        <p:spPr bwMode="auto">
          <a:xfrm>
            <a:off x="1190625" y="8833792"/>
            <a:ext cx="1733550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网站负责人免冠照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algn="ctr" eaLnBrk="1" hangingPunct="1"/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幕布背景照</a:t>
            </a:r>
          </a:p>
        </p:txBody>
      </p:sp>
      <p:sp>
        <p:nvSpPr>
          <p:cNvPr id="79" name="矩形 78"/>
          <p:cNvSpPr/>
          <p:nvPr/>
        </p:nvSpPr>
        <p:spPr bwMode="auto">
          <a:xfrm>
            <a:off x="1844675" y="9414817"/>
            <a:ext cx="1735138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法人代表身份证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algn="ctr" eaLnBrk="1" hangingPunct="1"/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原件扫描件或复印件盖红章</a:t>
            </a:r>
            <a:endParaRPr lang="en-US" altLang="zh-CN" sz="9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0" name="矩形 79"/>
          <p:cNvSpPr/>
          <p:nvPr/>
        </p:nvSpPr>
        <p:spPr bwMode="auto">
          <a:xfrm>
            <a:off x="3040063" y="8244830"/>
            <a:ext cx="1781175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信息安全管理责任书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algn="ctr" eaLnBrk="1" hangingPunct="1"/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红章扫描件</a:t>
            </a:r>
          </a:p>
        </p:txBody>
      </p:sp>
      <p:sp>
        <p:nvSpPr>
          <p:cNvPr id="81" name="矩形 80"/>
          <p:cNvSpPr/>
          <p:nvPr/>
        </p:nvSpPr>
        <p:spPr bwMode="auto">
          <a:xfrm>
            <a:off x="3040063" y="8829030"/>
            <a:ext cx="1781175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网站负责人身份证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algn="ctr" eaLnBrk="1" hangingPunct="1"/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原件扫描件或复印件盖红章</a:t>
            </a:r>
            <a:endParaRPr lang="en-US" altLang="zh-CN" sz="9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" name="矩形 81"/>
          <p:cNvSpPr/>
          <p:nvPr/>
        </p:nvSpPr>
        <p:spPr bwMode="auto">
          <a:xfrm>
            <a:off x="4168775" y="9410055"/>
            <a:ext cx="1781175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域名证书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原件电子件</a:t>
            </a:r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（非我司管理域名需提供）</a:t>
            </a:r>
            <a:endParaRPr lang="en-US" altLang="zh-CN" sz="9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3" name="矩形 82"/>
          <p:cNvSpPr/>
          <p:nvPr/>
        </p:nvSpPr>
        <p:spPr bwMode="auto">
          <a:xfrm>
            <a:off x="4905375" y="8252767"/>
            <a:ext cx="1619250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三证合一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营业执照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algn="ctr" eaLnBrk="1" hangingPunct="1"/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原件扫描件</a:t>
            </a:r>
          </a:p>
        </p:txBody>
      </p:sp>
      <p:sp>
        <p:nvSpPr>
          <p:cNvPr id="84" name="矩形 83"/>
          <p:cNvSpPr/>
          <p:nvPr/>
        </p:nvSpPr>
        <p:spPr bwMode="auto">
          <a:xfrm>
            <a:off x="4905375" y="8836967"/>
            <a:ext cx="1619250" cy="3175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>
                <a:lumMod val="95000"/>
                <a:lumOff val="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/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网站负责授权书</a:t>
            </a:r>
            <a:r>
              <a:rPr lang="en-US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》</a:t>
            </a:r>
          </a:p>
          <a:p>
            <a:pPr algn="ctr" eaLnBrk="1" hangingPunct="1"/>
            <a:r>
              <a:rPr lang="zh-CN" altLang="en-US" sz="9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法人签署红章扫描件</a:t>
            </a:r>
            <a:endParaRPr lang="en-US" altLang="zh-CN" sz="9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6" name="直接箭头连接符 3"/>
          <p:cNvCxnSpPr>
            <a:cxnSpLocks noChangeShapeType="1"/>
          </p:cNvCxnSpPr>
          <p:nvPr/>
        </p:nvCxnSpPr>
        <p:spPr bwMode="auto">
          <a:xfrm>
            <a:off x="1988840" y="2950014"/>
            <a:ext cx="0" cy="7778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接箭头连接符 3"/>
          <p:cNvCxnSpPr>
            <a:cxnSpLocks noChangeShapeType="1"/>
          </p:cNvCxnSpPr>
          <p:nvPr/>
        </p:nvCxnSpPr>
        <p:spPr bwMode="auto">
          <a:xfrm>
            <a:off x="1988840" y="5045924"/>
            <a:ext cx="0" cy="7778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421</Words>
  <Application>Microsoft Office PowerPoint</Application>
  <PresentationFormat>自定义</PresentationFormat>
  <Paragraphs>66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宋体</vt:lpstr>
      <vt:lpstr>微软雅黑</vt:lpstr>
      <vt:lpstr>Arial</vt:lpstr>
      <vt:lpstr>Calibri</vt:lpstr>
      <vt:lpstr>Times New Roman</vt:lpstr>
      <vt:lpstr>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PC11</cp:lastModifiedBy>
  <cp:revision>3163</cp:revision>
  <cp:lastPrinted>2017-01-16T06:19:08Z</cp:lastPrinted>
  <dcterms:created xsi:type="dcterms:W3CDTF">2113-01-01T00:00:00Z</dcterms:created>
  <dcterms:modified xsi:type="dcterms:W3CDTF">2017-11-02T01:06:31Z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2052-10.1.0.5597</vt:lpwstr>
  </property>
</Properties>
</file>