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882" y="-348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B7E130E-7C36-47A8-92DB-B65886D99A94}" type="datetimeFigureOut">
              <a:rPr lang="zh-CN" altLang="en-US" smtClean="0"/>
              <a:pPr/>
              <a:t>2020/9/15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789580-D17A-4CAF-8F45-693DFCA625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5976" y="599154"/>
            <a:ext cx="685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1508"/>
          <p:cNvSpPr>
            <a:spLocks noChangeShapeType="1"/>
          </p:cNvSpPr>
          <p:nvPr userDrawn="1"/>
        </p:nvSpPr>
        <p:spPr bwMode="auto">
          <a:xfrm>
            <a:off x="-22225" y="9412594"/>
            <a:ext cx="6884988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 userDrawn="1"/>
        </p:nvSpPr>
        <p:spPr>
          <a:xfrm>
            <a:off x="1779588" y="9479269"/>
            <a:ext cx="5238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地址：江苏省南京市中山北路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号宏图大厦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11-12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楼     邮编：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210009</a:t>
            </a:r>
            <a:r>
              <a:rPr lang="en-US" altLang="zh-CN" sz="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官网：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www.netsun.com</a:t>
            </a:r>
          </a:p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总机：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025-83337999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300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线）  传真：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025-83337979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83323193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邮箱：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jssales@netsun.com</a:t>
            </a:r>
            <a:endParaRPr lang="zh-CN" altLang="en-US" sz="800" spc="5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946"/>
          <a:stretch>
            <a:fillRect/>
          </a:stretch>
        </p:blipFill>
        <p:spPr bwMode="auto">
          <a:xfrm>
            <a:off x="139700" y="9484032"/>
            <a:ext cx="16557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8" y="1628"/>
            <a:ext cx="1548000" cy="610354"/>
          </a:xfrm>
          <a:prstGeom prst="rect">
            <a:avLst/>
          </a:prstGeom>
        </p:spPr>
      </p:pic>
      <p:pic>
        <p:nvPicPr>
          <p:cNvPr id="19" name="Picture 2" descr="C:\Users\PC11\AppData\Roaming\Foxmail7\Temp-5508-20171213081156\InsertPic_(12-13-08-51-24)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777" y="58477"/>
            <a:ext cx="2060848" cy="55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7292" y="8278175"/>
            <a:ext cx="64648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ts val="1200"/>
              </a:lnSpc>
            </a:pPr>
            <a:r>
              <a:rPr kumimoji="1" lang="zh-CN" altLang="en-US" sz="900" b="1" dirty="0" smtClean="0">
                <a:latin typeface="黑体" pitchFamily="2" charset="-122"/>
                <a:ea typeface="黑体" pitchFamily="2" charset="-122"/>
              </a:rPr>
              <a:t>填写说明</a:t>
            </a:r>
          </a:p>
          <a:p>
            <a:pPr marL="180975" indent="-180975">
              <a:lnSpc>
                <a:spcPts val="1200"/>
              </a:lnSpc>
            </a:pPr>
            <a:r>
              <a:rPr kumimoji="1" lang="en-US" altLang="zh-CN" sz="900" dirty="0" smtClean="0">
                <a:latin typeface="黑体" pitchFamily="2" charset="-122"/>
                <a:ea typeface="黑体" pitchFamily="2" charset="-122"/>
              </a:rPr>
              <a:t>1)</a:t>
            </a:r>
            <a:r>
              <a:rPr kumimoji="1" lang="zh-CN" altLang="en-US" sz="900" dirty="0" smtClean="0">
                <a:latin typeface="黑体" pitchFamily="2" charset="-122"/>
                <a:ea typeface="黑体" pitchFamily="2" charset="-122"/>
              </a:rPr>
              <a:t>请按照申请表的要求清楚填写各项目。                   </a:t>
            </a:r>
            <a:r>
              <a:rPr kumimoji="1" lang="en-US" altLang="zh-CN" sz="900" dirty="0" smtClean="0">
                <a:latin typeface="黑体" pitchFamily="2" charset="-122"/>
                <a:ea typeface="黑体" pitchFamily="2" charset="-122"/>
              </a:rPr>
              <a:t>2)</a:t>
            </a:r>
            <a:r>
              <a:rPr kumimoji="1" lang="zh-CN" altLang="en-US" sz="900" dirty="0" smtClean="0">
                <a:latin typeface="黑体" pitchFamily="2" charset="-122"/>
                <a:ea typeface="黑体" pitchFamily="2" charset="-122"/>
              </a:rPr>
              <a:t>客户须同意接受保证条款，且需申请人签字并加盖公司公章。</a:t>
            </a:r>
          </a:p>
          <a:p>
            <a:pPr marL="180975" indent="-180975">
              <a:lnSpc>
                <a:spcPts val="1200"/>
              </a:lnSpc>
            </a:pPr>
            <a:r>
              <a:rPr kumimoji="1" lang="en-US" altLang="zh-CN" sz="900" dirty="0" smtClean="0">
                <a:latin typeface="黑体" pitchFamily="2" charset="-122"/>
                <a:ea typeface="黑体" pitchFamily="2" charset="-122"/>
              </a:rPr>
              <a:t>3)</a:t>
            </a:r>
            <a:r>
              <a:rPr kumimoji="1" lang="zh-CN" altLang="en-US" sz="900" dirty="0" smtClean="0">
                <a:latin typeface="黑体" pitchFamily="2" charset="-122"/>
                <a:ea typeface="黑体" pitchFamily="2" charset="-122"/>
              </a:rPr>
              <a:t>请填写完成后将此申请表传真至我司。传真：</a:t>
            </a:r>
            <a:r>
              <a:rPr kumimoji="1" lang="en-US" altLang="zh-CN" sz="900" dirty="0" smtClean="0">
                <a:latin typeface="黑体" pitchFamily="2" charset="-122"/>
                <a:ea typeface="黑体" pitchFamily="2" charset="-122"/>
              </a:rPr>
              <a:t>025-83337979, 83323193</a:t>
            </a:r>
            <a:endParaRPr kumimoji="1" lang="zh-CN" altLang="en-US" sz="9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7" name="Text Box 78"/>
          <p:cNvSpPr txBox="1">
            <a:spLocks noChangeArrowheads="1"/>
          </p:cNvSpPr>
          <p:nvPr/>
        </p:nvSpPr>
        <p:spPr bwMode="auto">
          <a:xfrm>
            <a:off x="158656" y="1173751"/>
            <a:ext cx="6501264" cy="24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</a:rPr>
              <a:t>注：</a:t>
            </a:r>
            <a:r>
              <a:rPr kumimoji="0" lang="zh-TW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  <a:sym typeface="Wingdings 2" pitchFamily="18" charset="2"/>
              </a:rPr>
              <a:t> </a:t>
            </a:r>
            <a:r>
              <a:rPr kumimoji="0" lang="zh-CN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</a:rPr>
              <a:t>请客户打</a:t>
            </a:r>
            <a:r>
              <a:rPr kumimoji="0" lang="zh-TW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  <a:sym typeface="Wingdings 2" pitchFamily="18" charset="2"/>
              </a:rPr>
              <a:t></a:t>
            </a:r>
            <a:r>
              <a:rPr kumimoji="0" lang="zh-CN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  <a:sym typeface="Wingdings 2" pitchFamily="18" charset="2"/>
              </a:rPr>
              <a:t>选择                           </a:t>
            </a:r>
            <a:r>
              <a:rPr kumimoji="0" lang="zh-CN" alt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itchFamily="2" charset="-122"/>
                <a:ea typeface="黑体" pitchFamily="2" charset="-122"/>
                <a:sym typeface="Wingdings 2" pitchFamily="18" charset="2"/>
              </a:rPr>
              <a:t>                       申请</a:t>
            </a:r>
            <a:r>
              <a:rPr lang="zh-CN" altLang="en-US" sz="1000" b="1" dirty="0" smtClean="0">
                <a:latin typeface="黑体" pitchFamily="2" charset="-122"/>
                <a:ea typeface="黑体" pitchFamily="2" charset="-122"/>
              </a:rPr>
              <a:t>日期</a:t>
            </a:r>
            <a:r>
              <a:rPr lang="zh-CN" altLang="en-US" sz="1000" b="1" dirty="0">
                <a:latin typeface="黑体" pitchFamily="2" charset="-122"/>
                <a:ea typeface="黑体" pitchFamily="2" charset="-122"/>
              </a:rPr>
              <a:t>：</a:t>
            </a:r>
            <a:r>
              <a:rPr lang="en-US" altLang="zh-CN" sz="1000" b="1" dirty="0">
                <a:latin typeface="黑体" pitchFamily="2" charset="-122"/>
                <a:ea typeface="黑体" pitchFamily="2" charset="-122"/>
              </a:rPr>
              <a:t>20</a:t>
            </a:r>
            <a:r>
              <a:rPr lang="zh-CN" altLang="en-US" sz="1000" b="1" u="sng" dirty="0">
                <a:latin typeface="黑体" pitchFamily="2" charset="-122"/>
                <a:ea typeface="黑体" pitchFamily="2" charset="-122"/>
              </a:rPr>
              <a:t>　</a:t>
            </a:r>
            <a:r>
              <a:rPr lang="zh-CN" altLang="en-US" sz="1000" b="1" u="sng" dirty="0" smtClean="0"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1000" b="1" dirty="0" smtClean="0">
                <a:latin typeface="黑体" pitchFamily="2" charset="-122"/>
                <a:ea typeface="黑体" pitchFamily="2" charset="-122"/>
              </a:rPr>
              <a:t>年</a:t>
            </a:r>
            <a:r>
              <a:rPr lang="zh-CN" altLang="en-US" sz="1000" b="1" u="sng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en-US" sz="1000" b="1" dirty="0" smtClean="0">
                <a:latin typeface="黑体" pitchFamily="2" charset="-122"/>
                <a:ea typeface="黑体" pitchFamily="2" charset="-122"/>
              </a:rPr>
              <a:t>月</a:t>
            </a:r>
            <a:r>
              <a:rPr lang="zh-CN" altLang="en-US" sz="1000" b="1" u="sng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en-US" sz="1000" b="1" dirty="0">
                <a:latin typeface="黑体" pitchFamily="2" charset="-122"/>
                <a:ea typeface="黑体" pitchFamily="2" charset="-122"/>
              </a:rPr>
              <a:t>日</a:t>
            </a: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57245"/>
              </p:ext>
            </p:extLst>
          </p:nvPr>
        </p:nvGraphicFramePr>
        <p:xfrm>
          <a:off x="242325" y="1409721"/>
          <a:ext cx="6400800" cy="562698"/>
        </p:xfrm>
        <a:graphic>
          <a:graphicData uri="http://schemas.openxmlformats.org/drawingml/2006/table">
            <a:tbl>
              <a:tblPr/>
              <a:tblGrid>
                <a:gridCol w="939589"/>
                <a:gridCol w="2458552"/>
                <a:gridCol w="947148"/>
                <a:gridCol w="2055511"/>
              </a:tblGrid>
              <a:tr h="281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</a:rPr>
                        <a:t>单位名称</a:t>
                      </a: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网     址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联 系 人</a:t>
                      </a: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电话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/</a:t>
                      </a: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手机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12702" y="988325"/>
            <a:ext cx="2150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 smtClean="0">
                <a:latin typeface="黑体" pitchFamily="2" charset="-122"/>
                <a:ea typeface="黑体" pitchFamily="2" charset="-122"/>
              </a:rPr>
              <a:t>编    号</a:t>
            </a:r>
            <a:r>
              <a:rPr lang="en-US" altLang="zh-CN" sz="1000" b="1" dirty="0" smtClean="0">
                <a:latin typeface="黑体" pitchFamily="2" charset="-122"/>
                <a:ea typeface="黑体" pitchFamily="2" charset="-122"/>
              </a:rPr>
              <a:t>:</a:t>
            </a:r>
            <a:r>
              <a:rPr lang="en-US" altLang="zh-CN" sz="1000" b="1" u="sng" dirty="0" smtClean="0">
                <a:latin typeface="黑体" pitchFamily="2" charset="-122"/>
                <a:ea typeface="黑体" pitchFamily="2" charset="-122"/>
              </a:rPr>
              <a:t>                    .</a:t>
            </a:r>
            <a:endParaRPr lang="zh-CN" altLang="en-US" sz="10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50131" y="635201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电商服务申请表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6393"/>
              </p:ext>
            </p:extLst>
          </p:nvPr>
        </p:nvGraphicFramePr>
        <p:xfrm>
          <a:off x="271307" y="8877354"/>
          <a:ext cx="6390750" cy="548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49336"/>
                <a:gridCol w="929137"/>
                <a:gridCol w="914400"/>
                <a:gridCol w="1036320"/>
                <a:gridCol w="845820"/>
                <a:gridCol w="1815737"/>
              </a:tblGrid>
              <a:tr h="472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b="1" dirty="0" smtClean="0">
                          <a:latin typeface="黑体" pitchFamily="2" charset="-122"/>
                          <a:ea typeface="黑体" pitchFamily="2" charset="-122"/>
                        </a:rPr>
                        <a:t>销售</a:t>
                      </a:r>
                      <a:r>
                        <a:rPr lang="zh-CN" altLang="en-US" sz="1000" b="1" dirty="0" smtClean="0">
                          <a:latin typeface="黑体" pitchFamily="2" charset="-122"/>
                          <a:ea typeface="黑体" pitchFamily="2" charset="-122"/>
                        </a:rPr>
                        <a:t>部</a:t>
                      </a:r>
                      <a:endParaRPr lang="en-US" altLang="zh-CN" sz="1000" b="1" dirty="0" smtClean="0">
                        <a:latin typeface="黑体" pitchFamily="2" charset="-122"/>
                        <a:ea typeface="黑体" pitchFamily="2" charset="-122"/>
                      </a:endParaRPr>
                    </a:p>
                    <a:p>
                      <a:pPr algn="ctr"/>
                      <a:r>
                        <a:rPr lang="en-US" altLang="zh-CN" sz="1000" b="1" dirty="0" smtClean="0">
                          <a:latin typeface="黑体" pitchFamily="2" charset="-122"/>
                          <a:ea typeface="黑体" pitchFamily="2" charset="-122"/>
                        </a:rPr>
                        <a:t>(</a:t>
                      </a:r>
                      <a:r>
                        <a:rPr lang="zh-CN" altLang="en-US" sz="1000" b="1" dirty="0" smtClean="0">
                          <a:latin typeface="黑体" pitchFamily="2" charset="-122"/>
                          <a:ea typeface="黑体" pitchFamily="2" charset="-122"/>
                        </a:rPr>
                        <a:t>初审</a:t>
                      </a:r>
                      <a:r>
                        <a:rPr lang="en-US" altLang="zh-CN" sz="1000" b="1" dirty="0" smtClean="0">
                          <a:latin typeface="黑体" pitchFamily="2" charset="-122"/>
                          <a:ea typeface="黑体" pitchFamily="2" charset="-122"/>
                        </a:rPr>
                        <a:t>)</a:t>
                      </a:r>
                      <a:endParaRPr lang="zh-CN" altLang="en-US" sz="1000" b="1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1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1" dirty="0" smtClean="0">
                          <a:latin typeface="黑体" pitchFamily="2" charset="-122"/>
                          <a:ea typeface="黑体" pitchFamily="2" charset="-122"/>
                        </a:rPr>
                        <a:t>服务部</a:t>
                      </a:r>
                      <a:endParaRPr lang="en-US" altLang="zh-CN" sz="1000" b="1" dirty="0" smtClean="0">
                        <a:latin typeface="黑体" pitchFamily="2" charset="-122"/>
                        <a:ea typeface="黑体" pitchFamily="2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dirty="0" smtClean="0">
                          <a:latin typeface="黑体" pitchFamily="2" charset="-122"/>
                          <a:ea typeface="黑体" pitchFamily="2" charset="-122"/>
                        </a:rPr>
                        <a:t>(</a:t>
                      </a:r>
                      <a:r>
                        <a:rPr lang="zh-CN" altLang="en-US" sz="1000" b="1" dirty="0" smtClean="0">
                          <a:latin typeface="黑体" pitchFamily="2" charset="-122"/>
                          <a:ea typeface="黑体" pitchFamily="2" charset="-122"/>
                        </a:rPr>
                        <a:t>复审</a:t>
                      </a:r>
                      <a:r>
                        <a:rPr lang="en-US" altLang="zh-CN" sz="1000" b="1" dirty="0" smtClean="0">
                          <a:latin typeface="黑体" pitchFamily="2" charset="-122"/>
                          <a:ea typeface="黑体" pitchFamily="2" charset="-122"/>
                        </a:rPr>
                        <a:t>)</a:t>
                      </a:r>
                      <a:endParaRPr lang="zh-CN" altLang="en-US" sz="1000" b="1" dirty="0" smtClean="0">
                        <a:latin typeface="黑体" pitchFamily="2" charset="-122"/>
                        <a:ea typeface="黑体" pitchFamily="2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1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1" dirty="0" smtClean="0">
                          <a:latin typeface="黑体" pitchFamily="2" charset="-122"/>
                          <a:ea typeface="黑体" pitchFamily="2" charset="-122"/>
                        </a:rPr>
                        <a:t>总</a:t>
                      </a:r>
                      <a:r>
                        <a:rPr lang="zh-CN" altLang="en-US" sz="1000" b="1" dirty="0" smtClean="0">
                          <a:latin typeface="黑体" pitchFamily="2" charset="-122"/>
                          <a:ea typeface="黑体" pitchFamily="2" charset="-122"/>
                        </a:rPr>
                        <a:t>经办</a:t>
                      </a:r>
                      <a:endParaRPr lang="en-US" altLang="zh-CN" sz="1000" b="1" dirty="0" smtClean="0">
                        <a:latin typeface="黑体" pitchFamily="2" charset="-122"/>
                        <a:ea typeface="黑体" pitchFamily="2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dirty="0" smtClean="0">
                          <a:latin typeface="黑体" pitchFamily="2" charset="-122"/>
                          <a:ea typeface="黑体" pitchFamily="2" charset="-122"/>
                        </a:rPr>
                        <a:t>(</a:t>
                      </a:r>
                      <a:r>
                        <a:rPr lang="zh-CN" altLang="en-US" sz="1000" b="1" dirty="0" smtClean="0">
                          <a:latin typeface="黑体" pitchFamily="2" charset="-122"/>
                          <a:ea typeface="黑体" pitchFamily="2" charset="-122"/>
                        </a:rPr>
                        <a:t>终审</a:t>
                      </a:r>
                      <a:r>
                        <a:rPr lang="en-US" altLang="zh-CN" sz="1000" b="1" dirty="0" smtClean="0">
                          <a:latin typeface="黑体" pitchFamily="2" charset="-122"/>
                          <a:ea typeface="黑体" pitchFamily="2" charset="-122"/>
                        </a:rPr>
                        <a:t>)</a:t>
                      </a:r>
                      <a:endParaRPr lang="zh-CN" altLang="en-US" sz="1000" b="0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2" name="直接连接符 21"/>
          <p:cNvCxnSpPr/>
          <p:nvPr/>
        </p:nvCxnSpPr>
        <p:spPr>
          <a:xfrm flipV="1">
            <a:off x="0" y="8796003"/>
            <a:ext cx="6858000" cy="108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65261"/>
              </p:ext>
            </p:extLst>
          </p:nvPr>
        </p:nvGraphicFramePr>
        <p:xfrm>
          <a:off x="249658" y="2031722"/>
          <a:ext cx="6393263" cy="6226453"/>
        </p:xfrm>
        <a:graphic>
          <a:graphicData uri="http://schemas.openxmlformats.org/drawingml/2006/table">
            <a:tbl>
              <a:tblPr/>
              <a:tblGrid>
                <a:gridCol w="379671"/>
                <a:gridCol w="662514"/>
                <a:gridCol w="183466"/>
                <a:gridCol w="2392094"/>
                <a:gridCol w="805263"/>
                <a:gridCol w="1970255"/>
              </a:tblGrid>
              <a:tr h="3977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网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站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类</a:t>
                      </a: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申请类型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查询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FTP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密码        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更改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FTP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密码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/>
                      </a:r>
                      <a:b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</a:b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                  </a:t>
                      </a:r>
                      <a:r>
                        <a:rPr kumimoji="0" lang="zh-CN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（</a:t>
                      </a:r>
                      <a:r>
                        <a:rPr kumimoji="0" lang="en-US" altLang="zh-CN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Ggi</a:t>
                      </a:r>
                      <a:r>
                        <a:rPr kumimoji="0" lang="zh-CN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网站及云剑宝不提供）</a:t>
                      </a:r>
                      <a:endParaRPr kumimoji="0" lang="en-US" altLang="zh-CN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申请原因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通知方式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邮件：</a:t>
                      </a:r>
                      <a:r>
                        <a:rPr kumimoji="0" lang="zh-CN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                  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.       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传真：</a:t>
                      </a:r>
                      <a:r>
                        <a:rPr kumimoji="0" lang="zh-CN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                    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.</a:t>
                      </a:r>
                      <a:r>
                        <a:rPr kumimoji="0" lang="zh-CN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       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7764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域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名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类</a:t>
                      </a: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申请类型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查询域名密码    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更改域名密码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</a:t>
                      </a:r>
                      <a:r>
                        <a:rPr kumimoji="0" lang="zh-TW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域名转出        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网站域名解析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  <a:sym typeface="Wingdings 2" pitchFamily="18" charset="2"/>
                      </a:endParaRPr>
                    </a:p>
                  </a:txBody>
                  <a:tcPr marL="91430" marR="91430" marT="49525" marB="495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申请原因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通知方式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邮件：</a:t>
                      </a:r>
                      <a:r>
                        <a:rPr kumimoji="0" lang="zh-CN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                  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.        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传真：</a:t>
                      </a:r>
                      <a:r>
                        <a:rPr kumimoji="0" lang="zh-CN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                    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.</a:t>
                      </a:r>
                      <a:r>
                        <a:rPr kumimoji="0" lang="zh-CN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       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76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类     型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            目标主机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76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76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76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7743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邮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箱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类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申请类型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邮箱空间解析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  <a:sym typeface="Wingdings 2" pitchFamily="18" charset="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申请原因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友情提醒：请在申请前将原邮件进行备份，避免邮件丢失！</a:t>
                      </a:r>
                      <a:endParaRPr kumimoji="0" lang="en-US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596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通知方式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邮件：</a:t>
                      </a:r>
                      <a:r>
                        <a:rPr kumimoji="0" lang="zh-CN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                  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.        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sym typeface="Wingdings 2" pitchFamily="18" charset="2"/>
                        </a:rPr>
                        <a:t>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传真：</a:t>
                      </a:r>
                      <a:r>
                        <a:rPr kumimoji="0" lang="zh-CN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                    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.</a:t>
                      </a:r>
                      <a:r>
                        <a:rPr kumimoji="0" lang="zh-CN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        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76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类     型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方正大黑简体" pitchFamily="2" charset="-122"/>
                          <a:ea typeface="方正大黑简体" pitchFamily="2" charset="-122"/>
                          <a:cs typeface="+mn-cs"/>
                        </a:rPr>
                        <a:t>            目标主机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76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76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76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方正大黑简体" pitchFamily="2" charset="-122"/>
                        <a:ea typeface="方正大黑简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8737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客户保证条款</a:t>
                      </a:r>
                      <a:endParaRPr kumimoji="0" lang="en-US" altLang="zh-CN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1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、本</a:t>
                      </a: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FTP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帐号的使用用途仅限我公司企业网站的维护、更新，若出现任何内容及程序错误不再由浙江网盛生意宝股份有限公</a:t>
                      </a:r>
                      <a:endParaRPr kumimoji="0" lang="en-US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   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司负责维护，由我公司自行负责。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2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、本</a:t>
                      </a: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FTP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帐号由于我公司原因泄露而造成企业网站的运行及维护出现问题，由我公司自行负责。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3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、我公司保证本</a:t>
                      </a: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FTP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帐号的使用不涉及非法用途，不涉及非法内容，否则由此而产生的法律责任由我司承担。</a:t>
                      </a:r>
                      <a:endParaRPr kumimoji="0" lang="en-US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4、</a:t>
                      </a: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域名管理信息用于修改域名联系人信息，域名</a:t>
                      </a: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DNS</a:t>
                      </a: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和域名解析。由于我公司原因泄露或修改不当而造成的一切问题，由我</a:t>
                      </a:r>
                      <a:endParaRPr kumimoji="0" lang="en-US" altLang="zh-CN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   </a:t>
                      </a: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公司自行负责。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5、</a:t>
                      </a: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我公司保证本管理信息的使用不涉及非法用途（如恶意指向等），否则由此而产生的法律责任由我司承担。</a:t>
                      </a:r>
                      <a:endParaRPr kumimoji="0" lang="en-US" altLang="zh-CN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  <a:cs typeface="+mn-cs"/>
                      </a:endParaRP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marL="91430" marR="91430" marT="49525" marB="49525"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1294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单位名称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（盖章）</a:t>
                      </a:r>
                    </a:p>
                  </a:txBody>
                  <a:tcPr marL="91430" marR="91430" marT="49525" marB="495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altLang="zh-CN" dirty="0" smtClean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申请人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（签字）</a:t>
                      </a:r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91430" marR="91430" marT="49525" marB="4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387</Words>
  <Application>Microsoft Office PowerPoint</Application>
  <PresentationFormat>A4 纸张(210x297 毫米)</PresentationFormat>
  <Paragraphs>57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方正大黑简体</vt:lpstr>
      <vt:lpstr>黑体</vt:lpstr>
      <vt:lpstr>宋体</vt:lpstr>
      <vt:lpstr>Arial</vt:lpstr>
      <vt:lpstr>Calibri</vt:lpstr>
      <vt:lpstr>Wingdings 2</vt:lpstr>
      <vt:lpstr>Office 主题</vt:lpstr>
      <vt:lpstr>PowerPoint 演示文稿</vt:lpstr>
    </vt:vector>
  </TitlesOfParts>
  <Company>微软授权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尹娟</dc:creator>
  <cp:lastModifiedBy>Administrator</cp:lastModifiedBy>
  <cp:revision>100</cp:revision>
  <dcterms:created xsi:type="dcterms:W3CDTF">2011-05-10T02:37:24Z</dcterms:created>
  <dcterms:modified xsi:type="dcterms:W3CDTF">2020-09-15T09:25:48Z</dcterms:modified>
</cp:coreProperties>
</file>