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5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96" r:id="rId2"/>
  </p:sldIdLst>
  <p:sldSz cx="6858000" cy="10440988"/>
  <p:notesSz cx="9918700" cy="6794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000" kern="1200">
        <a:solidFill>
          <a:srgbClr val="0000FF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000" kern="1200">
        <a:solidFill>
          <a:srgbClr val="0000FF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000" kern="1200">
        <a:solidFill>
          <a:srgbClr val="0000FF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000" kern="1200">
        <a:solidFill>
          <a:srgbClr val="0000FF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000" kern="1200">
        <a:solidFill>
          <a:srgbClr val="0000FF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kumimoji="1" sz="1000" kern="1200">
        <a:solidFill>
          <a:srgbClr val="0000FF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kumimoji="1" sz="1000" kern="1200">
        <a:solidFill>
          <a:srgbClr val="0000FF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kumimoji="1" sz="1000" kern="1200">
        <a:solidFill>
          <a:srgbClr val="0000FF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kumimoji="1" sz="1000" kern="1200">
        <a:solidFill>
          <a:srgbClr val="0000FF"/>
        </a:solidFill>
        <a:latin typeface="Times New Roman" pitchFamily="18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2" pos="4201" userDrawn="1">
          <p15:clr>
            <a:srgbClr val="A4A3A4"/>
          </p15:clr>
        </p15:guide>
        <p15:guide id="3" pos="119" userDrawn="1">
          <p15:clr>
            <a:srgbClr val="A4A3A4"/>
          </p15:clr>
        </p15:guide>
        <p15:guide id="5" pos="2160" userDrawn="1">
          <p15:clr>
            <a:srgbClr val="A4A3A4"/>
          </p15:clr>
        </p15:guide>
        <p15:guide id="6" pos="2069">
          <p15:clr>
            <a:srgbClr val="A4A3A4"/>
          </p15:clr>
        </p15:guide>
        <p15:guide id="7" pos="2251">
          <p15:clr>
            <a:srgbClr val="A4A3A4"/>
          </p15:clr>
        </p15:guide>
        <p15:guide id="8" orient="horz" pos="3288">
          <p15:clr>
            <a:srgbClr val="A4A3A4"/>
          </p15:clr>
        </p15:guide>
        <p15:guide id="9" pos="329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35" userDrawn="1">
          <p15:clr>
            <a:srgbClr val="A4A3A4"/>
          </p15:clr>
        </p15:guide>
        <p15:guide id="2" pos="316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CC"/>
    <a:srgbClr val="0000FF"/>
    <a:srgbClr val="003E8F"/>
    <a:srgbClr val="003E90"/>
    <a:srgbClr val="003399"/>
    <a:srgbClr val="003366"/>
    <a:srgbClr val="0033CC"/>
    <a:srgbClr val="0066CC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184" autoAdjust="0"/>
    <p:restoredTop sz="96769" autoAdjust="0"/>
  </p:normalViewPr>
  <p:slideViewPr>
    <p:cSldViewPr>
      <p:cViewPr>
        <p:scale>
          <a:sx n="100" d="100"/>
          <a:sy n="100" d="100"/>
        </p:scale>
        <p:origin x="-1914" y="312"/>
      </p:cViewPr>
      <p:guideLst>
        <p:guide orient="horz" pos="3288"/>
        <p:guide pos="4201"/>
        <p:guide pos="119"/>
        <p:guide pos="2160"/>
        <p:guide pos="2069"/>
        <p:guide pos="2251"/>
        <p:guide pos="329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4" d="100"/>
          <a:sy n="94" d="100"/>
        </p:scale>
        <p:origin x="1338" y="72"/>
      </p:cViewPr>
      <p:guideLst>
        <p:guide orient="horz" pos="2135"/>
        <p:guide pos="316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07513" cy="3300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057" tIns="47526" rIns="95057" bIns="47526" numCol="1" anchor="t" anchorCtr="0" compatLnSpc="1"/>
          <a:lstStyle>
            <a:lvl1pPr algn="l" defTabSz="-29830814" eaLnBrk="1" hangingPunct="1">
              <a:defRPr sz="1800">
                <a:solidFill>
                  <a:schemeClr val="tx1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11192" y="1"/>
            <a:ext cx="4307513" cy="3300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057" tIns="47526" rIns="95057" bIns="47526" numCol="1" anchor="t" anchorCtr="0" compatLnSpc="1"/>
          <a:lstStyle>
            <a:lvl1pPr algn="r" defTabSz="-29830814" eaLnBrk="1" hangingPunct="1">
              <a:defRPr sz="1800">
                <a:solidFill>
                  <a:schemeClr val="tx1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64454"/>
            <a:ext cx="4307513" cy="3300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057" tIns="47526" rIns="95057" bIns="47526" numCol="1" anchor="b" anchorCtr="0" compatLnSpc="1"/>
          <a:lstStyle>
            <a:lvl1pPr algn="l" defTabSz="-29830814" eaLnBrk="1" hangingPunct="1">
              <a:defRPr sz="1800">
                <a:solidFill>
                  <a:schemeClr val="tx1"/>
                </a:solidFill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11192" y="6464454"/>
            <a:ext cx="4307513" cy="3300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5057" tIns="47526" rIns="95057" bIns="47526" numCol="1" anchor="b" anchorCtr="0" compatLnSpc="1"/>
          <a:lstStyle>
            <a:lvl1pPr algn="r" defTabSz="-29830179" eaLnBrk="1" hangingPunct="1">
              <a:defRPr sz="1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2B99E5B-B8BA-4C20-B047-7B67F40E839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99082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5"/>
            <a:ext cx="4299584" cy="3395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03" tIns="45555" rIns="91103" bIns="45555" numCol="1" anchor="t" anchorCtr="0" compatLnSpc="1"/>
          <a:lstStyle>
            <a:lvl1pPr eaLnBrk="0" hangingPunct="0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7536" y="5"/>
            <a:ext cx="4299584" cy="3395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03" tIns="45555" rIns="91103" bIns="45555" numCol="1" anchor="t" anchorCtr="0" compatLnSpc="1"/>
          <a:lstStyle>
            <a:lvl1pPr algn="r" eaLnBrk="0" hangingPunct="0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87E92C6E-54F0-4B07-940D-6857573780C0}" type="datetimeFigureOut">
              <a:rPr lang="zh-CN" altLang="en-US"/>
              <a:pPr>
                <a:defRPr/>
              </a:pPr>
              <a:t>2017-8-30</a:t>
            </a:fld>
            <a:endParaRPr lang="en-US" altLang="zh-CN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22738" y="509588"/>
            <a:ext cx="1673225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1241" y="3227467"/>
            <a:ext cx="7936229" cy="305768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03" tIns="45555" rIns="91103" bIns="45555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6453348"/>
            <a:ext cx="4299584" cy="3395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03" tIns="45555" rIns="91103" bIns="45555" numCol="1" anchor="b" anchorCtr="0" compatLnSpc="1"/>
          <a:lstStyle>
            <a:lvl1pPr eaLnBrk="0" hangingPunct="0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7536" y="6453348"/>
            <a:ext cx="4299584" cy="3395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103" tIns="45555" rIns="91103" bIns="45555" numCol="1" anchor="b" anchorCtr="0" compatLnSpc="1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F794762-287D-4E3F-964A-B644F5C2C0D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46829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3"/>
          <p:cNvSpPr>
            <a:spLocks noChangeShapeType="1"/>
          </p:cNvSpPr>
          <p:nvPr userDrawn="1"/>
        </p:nvSpPr>
        <p:spPr bwMode="auto">
          <a:xfrm>
            <a:off x="-9525" y="628650"/>
            <a:ext cx="68564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0" name="图片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4763"/>
            <a:ext cx="1547813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1508"/>
          <p:cNvSpPr>
            <a:spLocks noChangeShapeType="1"/>
          </p:cNvSpPr>
          <p:nvPr userDrawn="1"/>
        </p:nvSpPr>
        <p:spPr bwMode="auto">
          <a:xfrm>
            <a:off x="-22225" y="9940925"/>
            <a:ext cx="6884988" cy="0"/>
          </a:xfrm>
          <a:prstGeom prst="line">
            <a:avLst/>
          </a:prstGeom>
          <a:noFill/>
          <a:ln w="15875">
            <a:solidFill>
              <a:srgbClr val="8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" name="文本框 11"/>
          <p:cNvSpPr txBox="1"/>
          <p:nvPr userDrawn="1"/>
        </p:nvSpPr>
        <p:spPr>
          <a:xfrm>
            <a:off x="1779588" y="10007600"/>
            <a:ext cx="52387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ts val="1200"/>
              </a:lnSpc>
              <a:defRPr/>
            </a:pP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地址：江苏省南京市中山北路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219</a:t>
            </a: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号宏图大厦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11-12</a:t>
            </a: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楼     邮编：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210009</a:t>
            </a:r>
            <a:r>
              <a:rPr lang="en-US" altLang="zh-CN" sz="80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       </a:t>
            </a: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官网：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www.netsun.com</a:t>
            </a:r>
          </a:p>
          <a:p>
            <a:pPr>
              <a:lnSpc>
                <a:spcPts val="1200"/>
              </a:lnSpc>
              <a:defRPr/>
            </a:pP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总机：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025-83337999</a:t>
            </a: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（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300</a:t>
            </a: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线）  传真：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025-83337979</a:t>
            </a: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、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83323193   </a:t>
            </a:r>
            <a:r>
              <a:rPr lang="zh-CN" altLang="en-US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邮箱：</a:t>
            </a:r>
            <a:r>
              <a:rPr lang="en-US" altLang="zh-CN" sz="800" spc="50" dirty="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rPr>
              <a:t>jssales@netsun.com</a:t>
            </a:r>
            <a:endParaRPr lang="zh-CN" altLang="en-US" sz="800" spc="50" dirty="0">
              <a:solidFill>
                <a:schemeClr val="tx1"/>
              </a:solidFill>
              <a:latin typeface="Arial" panose="020B0604020202020204" pitchFamily="34" charset="0"/>
              <a:ea typeface="黑体" panose="02010609060101010101" pitchFamily="49" charset="-122"/>
              <a:cs typeface="Arial" panose="020B0604020202020204" pitchFamily="34" charset="0"/>
            </a:endParaRPr>
          </a:p>
        </p:txBody>
      </p:sp>
      <p:pic>
        <p:nvPicPr>
          <p:cNvPr id="13" name="图片 1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19946"/>
          <a:stretch>
            <a:fillRect/>
          </a:stretch>
        </p:blipFill>
        <p:spPr bwMode="auto">
          <a:xfrm>
            <a:off x="139700" y="10012363"/>
            <a:ext cx="1655763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5086" y="97890"/>
            <a:ext cx="2016125" cy="5307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13176" y="9252942"/>
            <a:ext cx="15841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 smtClean="0">
                <a:solidFill>
                  <a:schemeClr val="tx1"/>
                </a:solidFill>
              </a:rPr>
              <a:t>苏皖大区   服务中心</a:t>
            </a:r>
            <a:endParaRPr lang="en-US" altLang="zh-CN" b="1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zh-CN" b="1" dirty="0" smtClean="0">
                <a:solidFill>
                  <a:schemeClr val="tx1"/>
                </a:solidFill>
              </a:rPr>
              <a:t>2017</a:t>
            </a:r>
            <a:r>
              <a:rPr lang="zh-CN" altLang="en-US" b="1" dirty="0" smtClean="0">
                <a:solidFill>
                  <a:schemeClr val="tx1"/>
                </a:solidFill>
              </a:rPr>
              <a:t>年</a:t>
            </a:r>
            <a:r>
              <a:rPr lang="en-US" altLang="zh-CN" b="1" dirty="0" smtClean="0">
                <a:solidFill>
                  <a:schemeClr val="tx1"/>
                </a:solidFill>
              </a:rPr>
              <a:t>8</a:t>
            </a:r>
            <a:r>
              <a:rPr lang="zh-CN" altLang="en-US" b="1" dirty="0" smtClean="0">
                <a:solidFill>
                  <a:schemeClr val="tx1"/>
                </a:solidFill>
              </a:rPr>
              <a:t>月</a:t>
            </a:r>
            <a:r>
              <a:rPr lang="en-US" altLang="zh-CN" b="1" dirty="0" smtClean="0">
                <a:solidFill>
                  <a:schemeClr val="tx1"/>
                </a:solidFill>
              </a:rPr>
              <a:t>30</a:t>
            </a:r>
            <a:r>
              <a:rPr lang="zh-CN" altLang="en-US" b="1" dirty="0" smtClean="0">
                <a:solidFill>
                  <a:schemeClr val="tx1"/>
                </a:solidFill>
              </a:rPr>
              <a:t>日</a:t>
            </a:r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48680" y="1476078"/>
            <a:ext cx="5904656" cy="7432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900" dirty="0">
                <a:solidFill>
                  <a:schemeClr val="tx1"/>
                </a:solidFill>
              </a:rPr>
              <a:t> </a:t>
            </a:r>
            <a:r>
              <a:rPr lang="zh-CN" altLang="en-US" sz="900" dirty="0" smtClean="0">
                <a:solidFill>
                  <a:schemeClr val="tx1"/>
                </a:solidFill>
              </a:rPr>
              <a:t>        为</a:t>
            </a:r>
            <a:r>
              <a:rPr lang="zh-CN" altLang="en-US" sz="900" dirty="0">
                <a:solidFill>
                  <a:schemeClr val="tx1"/>
                </a:solidFill>
              </a:rPr>
              <a:t>了创造清洁舒适的办公环境，培养大家良好有序的工作习惯，发扬主人翁精神以公司为家，即日</a:t>
            </a:r>
            <a:r>
              <a:rPr lang="zh-CN" altLang="en-US" sz="900" dirty="0" smtClean="0">
                <a:solidFill>
                  <a:schemeClr val="tx1"/>
                </a:solidFill>
              </a:rPr>
              <a:t>起中心将</a:t>
            </a:r>
            <a:r>
              <a:rPr lang="zh-CN" altLang="en-US" sz="900" dirty="0">
                <a:solidFill>
                  <a:schemeClr val="tx1"/>
                </a:solidFill>
              </a:rPr>
              <a:t>全面检验办公室</a:t>
            </a:r>
            <a:r>
              <a:rPr lang="en-US" altLang="zh-CN" sz="900" dirty="0">
                <a:solidFill>
                  <a:schemeClr val="tx1"/>
                </a:solidFill>
              </a:rPr>
              <a:t>5S</a:t>
            </a:r>
            <a:r>
              <a:rPr lang="zh-CN" altLang="en-US" sz="900" dirty="0">
                <a:solidFill>
                  <a:schemeClr val="tx1"/>
                </a:solidFill>
              </a:rPr>
              <a:t>管理成果。</a:t>
            </a:r>
          </a:p>
          <a:p>
            <a:r>
              <a:rPr lang="zh-CN" altLang="en-US" sz="900" dirty="0" smtClean="0">
                <a:solidFill>
                  <a:schemeClr val="tx1"/>
                </a:solidFill>
              </a:rPr>
              <a:t>        以部</a:t>
            </a:r>
            <a:r>
              <a:rPr lang="zh-CN" altLang="en-US" sz="900" dirty="0">
                <a:solidFill>
                  <a:schemeClr val="tx1"/>
                </a:solidFill>
              </a:rPr>
              <a:t>门为单位，</a:t>
            </a:r>
            <a:r>
              <a:rPr lang="zh-CN" altLang="en-US" sz="900" dirty="0" smtClean="0">
                <a:solidFill>
                  <a:schemeClr val="tx1"/>
                </a:solidFill>
              </a:rPr>
              <a:t>请各部清</a:t>
            </a:r>
            <a:r>
              <a:rPr lang="zh-CN" altLang="en-US" sz="900" dirty="0">
                <a:solidFill>
                  <a:schemeClr val="tx1"/>
                </a:solidFill>
              </a:rPr>
              <a:t>除办公区域内不必要的杂物，参照如下图示将公共</a:t>
            </a:r>
            <a:r>
              <a:rPr lang="en-US" altLang="zh-CN" sz="900" dirty="0">
                <a:solidFill>
                  <a:schemeClr val="tx1"/>
                </a:solidFill>
              </a:rPr>
              <a:t>/</a:t>
            </a:r>
            <a:r>
              <a:rPr lang="zh-CN" altLang="en-US" sz="900" dirty="0">
                <a:solidFill>
                  <a:schemeClr val="tx1"/>
                </a:solidFill>
              </a:rPr>
              <a:t>个人区域做到标准化！规范化</a:t>
            </a:r>
            <a:r>
              <a:rPr lang="zh-CN" altLang="en-US" sz="900" dirty="0" smtClean="0">
                <a:solidFill>
                  <a:schemeClr val="tx1"/>
                </a:solidFill>
              </a:rPr>
              <a:t>！希</a:t>
            </a:r>
            <a:r>
              <a:rPr lang="zh-CN" altLang="en-US" sz="900" dirty="0">
                <a:solidFill>
                  <a:schemeClr val="tx1"/>
                </a:solidFill>
              </a:rPr>
              <a:t>望通过每一位员工的努力，能将我们的团队发展的又稳又强，将工作做的又好又快</a:t>
            </a:r>
            <a:r>
              <a:rPr lang="zh-CN" altLang="en-US" sz="900" dirty="0" smtClean="0">
                <a:solidFill>
                  <a:schemeClr val="tx1"/>
                </a:solidFill>
              </a:rPr>
              <a:t>！</a:t>
            </a:r>
            <a:endParaRPr lang="en-US" altLang="zh-CN" sz="900" dirty="0" smtClean="0">
              <a:solidFill>
                <a:schemeClr val="tx1"/>
              </a:solidFill>
            </a:endParaRPr>
          </a:p>
          <a:p>
            <a:r>
              <a:rPr lang="en-US" altLang="zh-CN" sz="900" dirty="0">
                <a:solidFill>
                  <a:schemeClr val="tx1"/>
                </a:solidFill>
              </a:rPr>
              <a:t> </a:t>
            </a:r>
            <a:r>
              <a:rPr lang="en-US" altLang="zh-CN" sz="900" dirty="0" smtClean="0">
                <a:solidFill>
                  <a:schemeClr val="tx1"/>
                </a:solidFill>
              </a:rPr>
              <a:t>       </a:t>
            </a:r>
            <a:r>
              <a:rPr lang="zh-CN" altLang="en-US" sz="900" dirty="0" smtClean="0">
                <a:solidFill>
                  <a:schemeClr val="tx1"/>
                </a:solidFill>
              </a:rPr>
              <a:t>感</a:t>
            </a:r>
            <a:r>
              <a:rPr lang="zh-CN" altLang="en-US" sz="900" dirty="0">
                <a:solidFill>
                  <a:schemeClr val="tx1"/>
                </a:solidFill>
              </a:rPr>
              <a:t>谢支持</a:t>
            </a:r>
            <a:r>
              <a:rPr lang="zh-CN" altLang="en-US" sz="900" dirty="0" smtClean="0">
                <a:solidFill>
                  <a:schemeClr val="tx1"/>
                </a:solidFill>
              </a:rPr>
              <a:t>！</a:t>
            </a:r>
            <a:endParaRPr lang="en-US" altLang="zh-CN" sz="900" dirty="0" smtClean="0">
              <a:solidFill>
                <a:schemeClr val="tx1"/>
              </a:solidFill>
            </a:endParaRPr>
          </a:p>
          <a:p>
            <a:endParaRPr lang="en-US" altLang="zh-CN" sz="900" dirty="0" smtClean="0">
              <a:solidFill>
                <a:schemeClr val="tx1"/>
              </a:solidFill>
            </a:endParaRPr>
          </a:p>
          <a:p>
            <a:r>
              <a:rPr lang="zh-CN" altLang="en-US" sz="900" b="1" dirty="0">
                <a:solidFill>
                  <a:schemeClr val="tx1"/>
                </a:solidFill>
              </a:rPr>
              <a:t>一、公共区域</a:t>
            </a:r>
            <a:endParaRPr lang="zh-CN" altLang="en-US" sz="900" dirty="0">
              <a:solidFill>
                <a:schemeClr val="tx1"/>
              </a:solidFill>
            </a:endParaRPr>
          </a:p>
          <a:p>
            <a:r>
              <a:rPr lang="zh-CN" altLang="en-US" sz="900" b="1" dirty="0">
                <a:solidFill>
                  <a:schemeClr val="tx1"/>
                </a:solidFill>
              </a:rPr>
              <a:t>  </a:t>
            </a:r>
            <a:r>
              <a:rPr lang="en-US" altLang="zh-CN" sz="900" dirty="0">
                <a:solidFill>
                  <a:schemeClr val="tx1"/>
                </a:solidFill>
              </a:rPr>
              <a:t>1</a:t>
            </a:r>
            <a:r>
              <a:rPr lang="zh-CN" altLang="en-US" sz="900" dirty="0">
                <a:solidFill>
                  <a:schemeClr val="tx1"/>
                </a:solidFill>
              </a:rPr>
              <a:t>、按月整理电子文档，不要的全部销毁，必要的文件整理归档；</a:t>
            </a:r>
          </a:p>
          <a:p>
            <a:r>
              <a:rPr lang="zh-CN" altLang="en-US" sz="900" dirty="0">
                <a:solidFill>
                  <a:schemeClr val="tx1"/>
                </a:solidFill>
              </a:rPr>
              <a:t>  </a:t>
            </a:r>
            <a:r>
              <a:rPr lang="en-US" altLang="zh-CN" sz="900" dirty="0">
                <a:solidFill>
                  <a:schemeClr val="tx1"/>
                </a:solidFill>
              </a:rPr>
              <a:t>2</a:t>
            </a:r>
            <a:r>
              <a:rPr lang="zh-CN" altLang="en-US" sz="900" dirty="0">
                <a:solidFill>
                  <a:schemeClr val="tx1"/>
                </a:solidFill>
              </a:rPr>
              <a:t>、整理所辖区域的物品、设备及空间：</a:t>
            </a:r>
          </a:p>
          <a:p>
            <a:r>
              <a:rPr lang="zh-CN" altLang="en-US" sz="900" dirty="0">
                <a:solidFill>
                  <a:schemeClr val="tx1"/>
                </a:solidFill>
              </a:rPr>
              <a:t>       </a:t>
            </a:r>
            <a:r>
              <a:rPr lang="en-US" altLang="zh-CN" sz="900" dirty="0">
                <a:solidFill>
                  <a:schemeClr val="tx1"/>
                </a:solidFill>
              </a:rPr>
              <a:t>1</a:t>
            </a:r>
            <a:r>
              <a:rPr lang="zh-CN" altLang="en-US" sz="900" dirty="0">
                <a:solidFill>
                  <a:schemeClr val="tx1"/>
                </a:solidFill>
              </a:rPr>
              <a:t>）物品：个人物品、装饰品等</a:t>
            </a:r>
          </a:p>
          <a:p>
            <a:r>
              <a:rPr lang="zh-CN" altLang="en-US" sz="900" dirty="0">
                <a:solidFill>
                  <a:schemeClr val="tx1"/>
                </a:solidFill>
              </a:rPr>
              <a:t>       </a:t>
            </a:r>
            <a:r>
              <a:rPr lang="en-US" altLang="zh-CN" sz="900" dirty="0">
                <a:solidFill>
                  <a:schemeClr val="tx1"/>
                </a:solidFill>
              </a:rPr>
              <a:t>2</a:t>
            </a:r>
            <a:r>
              <a:rPr lang="zh-CN" altLang="en-US" sz="900" dirty="0">
                <a:solidFill>
                  <a:schemeClr val="tx1"/>
                </a:solidFill>
              </a:rPr>
              <a:t>）设备：电脑、打印机、文具、书籍等</a:t>
            </a:r>
          </a:p>
          <a:p>
            <a:r>
              <a:rPr lang="zh-CN" altLang="en-US" sz="900" dirty="0">
                <a:solidFill>
                  <a:schemeClr val="tx1"/>
                </a:solidFill>
              </a:rPr>
              <a:t>       </a:t>
            </a:r>
            <a:r>
              <a:rPr lang="en-US" altLang="zh-CN" sz="900" dirty="0">
                <a:solidFill>
                  <a:schemeClr val="tx1"/>
                </a:solidFill>
              </a:rPr>
              <a:t>3</a:t>
            </a:r>
            <a:r>
              <a:rPr lang="zh-CN" altLang="en-US" sz="900" dirty="0">
                <a:solidFill>
                  <a:schemeClr val="tx1"/>
                </a:solidFill>
              </a:rPr>
              <a:t>）空间：文件柜、拖柜、桌椅等</a:t>
            </a:r>
          </a:p>
          <a:p>
            <a:r>
              <a:rPr lang="zh-CN" altLang="en-US" sz="900" dirty="0">
                <a:solidFill>
                  <a:schemeClr val="tx1"/>
                </a:solidFill>
              </a:rPr>
              <a:t>       注：根据使用频率整理如上物品</a:t>
            </a:r>
            <a:r>
              <a:rPr lang="zh-CN" altLang="en-US" sz="900" b="1" dirty="0">
                <a:solidFill>
                  <a:schemeClr val="tx1"/>
                </a:solidFill>
              </a:rPr>
              <a:t>    </a:t>
            </a:r>
            <a:endParaRPr lang="zh-CN" altLang="en-US" sz="900" dirty="0">
              <a:solidFill>
                <a:schemeClr val="tx1"/>
              </a:solidFill>
            </a:endParaRPr>
          </a:p>
          <a:p>
            <a:r>
              <a:rPr lang="zh-CN" altLang="en-US" sz="900" dirty="0">
                <a:solidFill>
                  <a:schemeClr val="tx1"/>
                </a:solidFill>
              </a:rPr>
              <a:t>  </a:t>
            </a:r>
            <a:r>
              <a:rPr lang="en-US" altLang="zh-CN" sz="900" dirty="0">
                <a:solidFill>
                  <a:schemeClr val="tx1"/>
                </a:solidFill>
              </a:rPr>
              <a:t>3</a:t>
            </a:r>
            <a:r>
              <a:rPr lang="zh-CN" altLang="en-US" sz="900" dirty="0">
                <a:solidFill>
                  <a:schemeClr val="tx1"/>
                </a:solidFill>
              </a:rPr>
              <a:t>、文件柜：文件柜顶、表面要保持洁净、无灰尘、无污迹，柜内各种资料、票据分类整齐存放，并根据资料内容统一标识</a:t>
            </a:r>
            <a:r>
              <a:rPr lang="en-US" altLang="zh-CN" sz="900" dirty="0">
                <a:solidFill>
                  <a:schemeClr val="tx1"/>
                </a:solidFill>
              </a:rPr>
              <a:t>(</a:t>
            </a:r>
            <a:r>
              <a:rPr lang="zh-CN" altLang="en-US" sz="900" dirty="0">
                <a:solidFill>
                  <a:schemeClr val="tx1"/>
                </a:solidFill>
              </a:rPr>
              <a:t>如图</a:t>
            </a:r>
            <a:r>
              <a:rPr lang="en-US" altLang="zh-CN" sz="900" dirty="0" smtClean="0">
                <a:solidFill>
                  <a:schemeClr val="tx1"/>
                </a:solidFill>
              </a:rPr>
              <a:t>)</a:t>
            </a:r>
          </a:p>
          <a:p>
            <a:endParaRPr lang="en-US" altLang="zh-CN" sz="900" dirty="0">
              <a:solidFill>
                <a:schemeClr val="tx1"/>
              </a:solidFill>
            </a:endParaRPr>
          </a:p>
          <a:p>
            <a:endParaRPr lang="en-US" altLang="zh-CN" sz="900" dirty="0" smtClean="0">
              <a:solidFill>
                <a:schemeClr val="tx1"/>
              </a:solidFill>
            </a:endParaRPr>
          </a:p>
          <a:p>
            <a:endParaRPr lang="en-US" altLang="zh-CN" sz="900" dirty="0">
              <a:solidFill>
                <a:schemeClr val="tx1"/>
              </a:solidFill>
            </a:endParaRPr>
          </a:p>
          <a:p>
            <a:endParaRPr lang="en-US" altLang="zh-CN" sz="900" dirty="0" smtClean="0">
              <a:solidFill>
                <a:schemeClr val="tx1"/>
              </a:solidFill>
            </a:endParaRPr>
          </a:p>
          <a:p>
            <a:endParaRPr lang="en-US" altLang="zh-CN" sz="900" dirty="0">
              <a:solidFill>
                <a:schemeClr val="tx1"/>
              </a:solidFill>
            </a:endParaRPr>
          </a:p>
          <a:p>
            <a:endParaRPr lang="en-US" altLang="zh-CN" sz="900" dirty="0" smtClean="0">
              <a:solidFill>
                <a:schemeClr val="tx1"/>
              </a:solidFill>
            </a:endParaRPr>
          </a:p>
          <a:p>
            <a:endParaRPr lang="en-US" altLang="zh-CN" sz="900" dirty="0">
              <a:solidFill>
                <a:schemeClr val="tx1"/>
              </a:solidFill>
            </a:endParaRPr>
          </a:p>
          <a:p>
            <a:endParaRPr lang="en-US" altLang="zh-CN" sz="900" dirty="0" smtClean="0">
              <a:solidFill>
                <a:schemeClr val="tx1"/>
              </a:solidFill>
            </a:endParaRPr>
          </a:p>
          <a:p>
            <a:endParaRPr lang="zh-CN" altLang="en-US" sz="900" dirty="0">
              <a:solidFill>
                <a:schemeClr val="tx1"/>
              </a:solidFill>
            </a:endParaRPr>
          </a:p>
          <a:p>
            <a:r>
              <a:rPr lang="zh-CN" altLang="en-US" sz="900" dirty="0">
                <a:solidFill>
                  <a:schemeClr val="tx1"/>
                </a:solidFill>
              </a:rPr>
              <a:t>         </a:t>
            </a:r>
            <a:r>
              <a:rPr lang="zh-CN" altLang="en-US" sz="900" dirty="0" smtClean="0">
                <a:solidFill>
                  <a:schemeClr val="tx1"/>
                </a:solidFill>
              </a:rPr>
              <a:t> </a:t>
            </a:r>
            <a:r>
              <a:rPr lang="zh-CN" altLang="en-US" sz="900" dirty="0">
                <a:solidFill>
                  <a:schemeClr val="tx1"/>
                </a:solidFill>
              </a:rPr>
              <a:t>透明层分类整齐放置文件夹、资料册等 ，非透明层放置归档的单据及库存办公用品</a:t>
            </a:r>
          </a:p>
          <a:p>
            <a:r>
              <a:rPr lang="en-US" altLang="zh-CN" sz="900" dirty="0">
                <a:solidFill>
                  <a:schemeClr val="tx1"/>
                </a:solidFill>
              </a:rPr>
              <a:t>4</a:t>
            </a:r>
            <a:r>
              <a:rPr lang="zh-CN" altLang="en-US" sz="900" dirty="0">
                <a:solidFill>
                  <a:schemeClr val="tx1"/>
                </a:solidFill>
              </a:rPr>
              <a:t>、其   它：水瓶、洁具等物品，各办公室按实际空间情况指定固定区域摆放</a:t>
            </a:r>
            <a:r>
              <a:rPr lang="en-US" altLang="zh-CN" sz="900" dirty="0">
                <a:solidFill>
                  <a:schemeClr val="tx1"/>
                </a:solidFill>
              </a:rPr>
              <a:t>(</a:t>
            </a:r>
            <a:r>
              <a:rPr lang="zh-CN" altLang="en-US" sz="900" dirty="0">
                <a:solidFill>
                  <a:schemeClr val="tx1"/>
                </a:solidFill>
              </a:rPr>
              <a:t>整洁、美观</a:t>
            </a:r>
            <a:r>
              <a:rPr lang="en-US" altLang="zh-CN" sz="900" dirty="0">
                <a:solidFill>
                  <a:schemeClr val="tx1"/>
                </a:solidFill>
              </a:rPr>
              <a:t>)</a:t>
            </a:r>
            <a:r>
              <a:rPr lang="zh-CN" altLang="en-US" sz="900" dirty="0">
                <a:solidFill>
                  <a:schemeClr val="tx1"/>
                </a:solidFill>
              </a:rPr>
              <a:t>。</a:t>
            </a:r>
          </a:p>
          <a:p>
            <a:r>
              <a:rPr lang="zh-CN" altLang="en-US" sz="900" dirty="0">
                <a:solidFill>
                  <a:schemeClr val="tx1"/>
                </a:solidFill>
              </a:rPr>
              <a:t/>
            </a:r>
            <a:br>
              <a:rPr lang="zh-CN" altLang="en-US" sz="900" dirty="0">
                <a:solidFill>
                  <a:schemeClr val="tx1"/>
                </a:solidFill>
              </a:rPr>
            </a:br>
            <a:endParaRPr lang="zh-CN" altLang="en-US" sz="900" dirty="0">
              <a:solidFill>
                <a:schemeClr val="tx1"/>
              </a:solidFill>
            </a:endParaRPr>
          </a:p>
          <a:p>
            <a:r>
              <a:rPr lang="zh-CN" altLang="en-US" sz="900" b="1" dirty="0">
                <a:solidFill>
                  <a:schemeClr val="tx1"/>
                </a:solidFill>
              </a:rPr>
              <a:t>二、个人区域</a:t>
            </a:r>
            <a:endParaRPr lang="zh-CN" altLang="en-US" sz="900" dirty="0">
              <a:solidFill>
                <a:schemeClr val="tx1"/>
              </a:solidFill>
            </a:endParaRPr>
          </a:p>
          <a:p>
            <a:r>
              <a:rPr lang="zh-CN" altLang="en-US" sz="900" b="1" dirty="0">
                <a:solidFill>
                  <a:schemeClr val="tx1"/>
                </a:solidFill>
              </a:rPr>
              <a:t>  </a:t>
            </a:r>
            <a:r>
              <a:rPr lang="en-US" altLang="zh-CN" sz="900" dirty="0">
                <a:solidFill>
                  <a:schemeClr val="tx1"/>
                </a:solidFill>
              </a:rPr>
              <a:t>1</a:t>
            </a:r>
            <a:r>
              <a:rPr lang="zh-CN" altLang="en-US" sz="900" dirty="0">
                <a:solidFill>
                  <a:schemeClr val="tx1"/>
                </a:solidFill>
              </a:rPr>
              <a:t>、办公桌：</a:t>
            </a:r>
          </a:p>
          <a:p>
            <a:r>
              <a:rPr lang="zh-CN" altLang="en-US" sz="900" dirty="0">
                <a:solidFill>
                  <a:schemeClr val="tx1"/>
                </a:solidFill>
              </a:rPr>
              <a:t>       </a:t>
            </a:r>
            <a:r>
              <a:rPr lang="en-US" altLang="zh-CN" sz="900" dirty="0">
                <a:solidFill>
                  <a:schemeClr val="tx1"/>
                </a:solidFill>
              </a:rPr>
              <a:t>1</a:t>
            </a:r>
            <a:r>
              <a:rPr lang="zh-CN" altLang="en-US" sz="900" dirty="0">
                <a:solidFill>
                  <a:schemeClr val="tx1"/>
                </a:solidFill>
              </a:rPr>
              <a:t>）公司：电脑显示器、键盘、电话机、台历、绿植及横</a:t>
            </a:r>
            <a:r>
              <a:rPr lang="en-US" altLang="zh-CN" sz="900" dirty="0">
                <a:solidFill>
                  <a:schemeClr val="tx1"/>
                </a:solidFill>
              </a:rPr>
              <a:t>(</a:t>
            </a:r>
            <a:r>
              <a:rPr lang="zh-CN" altLang="en-US" sz="900" dirty="0">
                <a:solidFill>
                  <a:schemeClr val="tx1"/>
                </a:solidFill>
              </a:rPr>
              <a:t>竖</a:t>
            </a:r>
            <a:r>
              <a:rPr lang="en-US" altLang="zh-CN" sz="900" dirty="0">
                <a:solidFill>
                  <a:schemeClr val="tx1"/>
                </a:solidFill>
              </a:rPr>
              <a:t>)</a:t>
            </a:r>
            <a:r>
              <a:rPr lang="zh-CN" altLang="en-US" sz="900" dirty="0">
                <a:solidFill>
                  <a:schemeClr val="tx1"/>
                </a:solidFill>
              </a:rPr>
              <a:t>文件架等</a:t>
            </a:r>
          </a:p>
          <a:p>
            <a:r>
              <a:rPr lang="zh-CN" altLang="en-US" sz="900" dirty="0">
                <a:solidFill>
                  <a:schemeClr val="tx1"/>
                </a:solidFill>
              </a:rPr>
              <a:t>       </a:t>
            </a:r>
            <a:r>
              <a:rPr lang="en-US" altLang="zh-CN" sz="900" dirty="0">
                <a:solidFill>
                  <a:schemeClr val="tx1"/>
                </a:solidFill>
              </a:rPr>
              <a:t>2</a:t>
            </a:r>
            <a:r>
              <a:rPr lang="zh-CN" altLang="en-US" sz="900" dirty="0">
                <a:solidFill>
                  <a:schemeClr val="tx1"/>
                </a:solidFill>
              </a:rPr>
              <a:t>）个人：笔筒、加湿器、花瓶</a:t>
            </a:r>
            <a:r>
              <a:rPr lang="en-US" altLang="zh-CN" sz="900" dirty="0">
                <a:solidFill>
                  <a:schemeClr val="tx1"/>
                </a:solidFill>
              </a:rPr>
              <a:t>(</a:t>
            </a:r>
            <a:r>
              <a:rPr lang="zh-CN" altLang="en-US" sz="900" dirty="0">
                <a:solidFill>
                  <a:schemeClr val="tx1"/>
                </a:solidFill>
              </a:rPr>
              <a:t>摆放整齐</a:t>
            </a:r>
            <a:r>
              <a:rPr lang="en-US" altLang="zh-CN" sz="900" dirty="0">
                <a:solidFill>
                  <a:schemeClr val="tx1"/>
                </a:solidFill>
              </a:rPr>
              <a:t>)</a:t>
            </a:r>
            <a:r>
              <a:rPr lang="zh-CN" altLang="en-US" sz="900" dirty="0">
                <a:solidFill>
                  <a:schemeClr val="tx1"/>
                </a:solidFill>
              </a:rPr>
              <a:t>，橡皮、便签、名片等零散物品摆放抽屉内</a:t>
            </a:r>
          </a:p>
          <a:p>
            <a:r>
              <a:rPr lang="zh-CN" altLang="en-US" sz="900" dirty="0">
                <a:solidFill>
                  <a:schemeClr val="tx1"/>
                </a:solidFill>
              </a:rPr>
              <a:t>                      摇头扇统一位置摆放</a:t>
            </a:r>
          </a:p>
          <a:p>
            <a:r>
              <a:rPr lang="zh-CN" altLang="en-US" sz="900" dirty="0">
                <a:solidFill>
                  <a:schemeClr val="tx1"/>
                </a:solidFill>
              </a:rPr>
              <a:t>       </a:t>
            </a:r>
            <a:r>
              <a:rPr lang="en-US" altLang="zh-CN" sz="900" dirty="0">
                <a:solidFill>
                  <a:schemeClr val="tx1"/>
                </a:solidFill>
              </a:rPr>
              <a:t>3</a:t>
            </a:r>
            <a:r>
              <a:rPr lang="zh-CN" altLang="en-US" sz="900" dirty="0">
                <a:solidFill>
                  <a:schemeClr val="tx1"/>
                </a:solidFill>
              </a:rPr>
              <a:t>）要求：桌面不允许摆放其它个人物品</a:t>
            </a:r>
            <a:r>
              <a:rPr lang="en-US" altLang="zh-CN" sz="900" dirty="0">
                <a:solidFill>
                  <a:schemeClr val="tx1"/>
                </a:solidFill>
              </a:rPr>
              <a:t>(</a:t>
            </a:r>
            <a:r>
              <a:rPr lang="zh-CN" altLang="en-US" sz="900" dirty="0">
                <a:solidFill>
                  <a:schemeClr val="tx1"/>
                </a:solidFill>
              </a:rPr>
              <a:t>抱枕、衣服、零食等</a:t>
            </a:r>
            <a:r>
              <a:rPr lang="en-US" altLang="zh-CN" sz="900" dirty="0">
                <a:solidFill>
                  <a:schemeClr val="tx1"/>
                </a:solidFill>
              </a:rPr>
              <a:t>)</a:t>
            </a:r>
            <a:endParaRPr lang="zh-CN" altLang="en-US" sz="900" dirty="0">
              <a:solidFill>
                <a:schemeClr val="tx1"/>
              </a:solidFill>
            </a:endParaRPr>
          </a:p>
          <a:p>
            <a:r>
              <a:rPr lang="zh-CN" altLang="en-US" sz="900" dirty="0">
                <a:solidFill>
                  <a:schemeClr val="tx1"/>
                </a:solidFill>
              </a:rPr>
              <a:t>       </a:t>
            </a:r>
            <a:r>
              <a:rPr lang="en-US" altLang="zh-CN" sz="900" dirty="0">
                <a:solidFill>
                  <a:schemeClr val="tx1"/>
                </a:solidFill>
              </a:rPr>
              <a:t>4</a:t>
            </a:r>
            <a:r>
              <a:rPr lang="zh-CN" altLang="en-US" sz="900" dirty="0">
                <a:solidFill>
                  <a:schemeClr val="tx1"/>
                </a:solidFill>
              </a:rPr>
              <a:t>）如图：</a:t>
            </a:r>
            <a:r>
              <a:rPr lang="en-US" altLang="zh-CN" sz="900" dirty="0">
                <a:solidFill>
                  <a:schemeClr val="tx1"/>
                </a:solidFill>
              </a:rPr>
              <a:t>(</a:t>
            </a:r>
            <a:r>
              <a:rPr lang="zh-CN" altLang="en-US" sz="900" dirty="0">
                <a:solidFill>
                  <a:schemeClr val="tx1"/>
                </a:solidFill>
              </a:rPr>
              <a:t>托柜放置桌子下面，靠过道边</a:t>
            </a:r>
            <a:r>
              <a:rPr lang="en-US" altLang="zh-CN" sz="900" dirty="0" smtClean="0">
                <a:solidFill>
                  <a:schemeClr val="tx1"/>
                </a:solidFill>
              </a:rPr>
              <a:t>)</a:t>
            </a:r>
          </a:p>
          <a:p>
            <a:endParaRPr lang="en-US" altLang="zh-CN" sz="900" dirty="0">
              <a:solidFill>
                <a:schemeClr val="tx1"/>
              </a:solidFill>
            </a:endParaRPr>
          </a:p>
          <a:p>
            <a:endParaRPr lang="en-US" altLang="zh-CN" sz="900" dirty="0" smtClean="0">
              <a:solidFill>
                <a:schemeClr val="tx1"/>
              </a:solidFill>
            </a:endParaRPr>
          </a:p>
          <a:p>
            <a:endParaRPr lang="en-US" altLang="zh-CN" sz="900" dirty="0">
              <a:solidFill>
                <a:schemeClr val="tx1"/>
              </a:solidFill>
            </a:endParaRPr>
          </a:p>
          <a:p>
            <a:endParaRPr lang="en-US" altLang="zh-CN" sz="900" dirty="0" smtClean="0">
              <a:solidFill>
                <a:schemeClr val="tx1"/>
              </a:solidFill>
            </a:endParaRPr>
          </a:p>
          <a:p>
            <a:endParaRPr lang="en-US" altLang="zh-CN" sz="900" dirty="0" smtClean="0">
              <a:solidFill>
                <a:schemeClr val="tx1"/>
              </a:solidFill>
            </a:endParaRPr>
          </a:p>
          <a:p>
            <a:endParaRPr lang="en-US" altLang="zh-CN" sz="900" dirty="0">
              <a:solidFill>
                <a:schemeClr val="tx1"/>
              </a:solidFill>
            </a:endParaRPr>
          </a:p>
          <a:p>
            <a:endParaRPr lang="en-US" altLang="zh-CN" sz="900" dirty="0" smtClean="0">
              <a:solidFill>
                <a:schemeClr val="tx1"/>
              </a:solidFill>
            </a:endParaRPr>
          </a:p>
          <a:p>
            <a:endParaRPr lang="en-US" altLang="zh-CN" sz="900" dirty="0">
              <a:solidFill>
                <a:schemeClr val="tx1"/>
              </a:solidFill>
            </a:endParaRPr>
          </a:p>
          <a:p>
            <a:endParaRPr lang="en-US" altLang="zh-CN" sz="900" dirty="0" smtClean="0">
              <a:solidFill>
                <a:schemeClr val="tx1"/>
              </a:solidFill>
            </a:endParaRPr>
          </a:p>
          <a:p>
            <a:endParaRPr lang="en-US" altLang="zh-CN" sz="900" dirty="0">
              <a:solidFill>
                <a:schemeClr val="tx1"/>
              </a:solidFill>
            </a:endParaRPr>
          </a:p>
          <a:p>
            <a:endParaRPr lang="zh-CN" altLang="en-US" sz="900" dirty="0">
              <a:solidFill>
                <a:schemeClr val="tx1"/>
              </a:solidFill>
            </a:endParaRPr>
          </a:p>
          <a:p>
            <a:r>
              <a:rPr lang="en-US" altLang="zh-CN" sz="900" dirty="0">
                <a:solidFill>
                  <a:schemeClr val="tx1"/>
                </a:solidFill>
              </a:rPr>
              <a:t>2</a:t>
            </a:r>
            <a:r>
              <a:rPr lang="zh-CN" altLang="en-US" sz="900" dirty="0">
                <a:solidFill>
                  <a:schemeClr val="tx1"/>
                </a:solidFill>
              </a:rPr>
              <a:t>、桌下面：不得堆积杂物，电源线、网线、电话线摆放整齐；垃圾筒需套垃圾袋，摆放桌下右手边；</a:t>
            </a:r>
          </a:p>
          <a:p>
            <a:r>
              <a:rPr lang="zh-CN" altLang="en-US" sz="900" dirty="0">
                <a:solidFill>
                  <a:schemeClr val="tx1"/>
                </a:solidFill>
              </a:rPr>
              <a:t>                  下班后需将椅子推至桌里放置。</a:t>
            </a:r>
          </a:p>
          <a:p>
            <a:r>
              <a:rPr lang="zh-CN" altLang="en-US" sz="900" dirty="0">
                <a:solidFill>
                  <a:schemeClr val="tx1"/>
                </a:solidFill>
              </a:rPr>
              <a:t/>
            </a:r>
            <a:br>
              <a:rPr lang="zh-CN" altLang="en-US" sz="900" dirty="0">
                <a:solidFill>
                  <a:schemeClr val="tx1"/>
                </a:solidFill>
              </a:rPr>
            </a:br>
            <a:endParaRPr lang="zh-CN" altLang="en-US" sz="900" dirty="0">
              <a:solidFill>
                <a:schemeClr val="tx1"/>
              </a:solidFill>
            </a:endParaRPr>
          </a:p>
          <a:p>
            <a:r>
              <a:rPr lang="zh-CN" altLang="en-US" sz="900" dirty="0">
                <a:solidFill>
                  <a:schemeClr val="tx1"/>
                </a:solidFill>
              </a:rPr>
              <a:t>       请各位领</a:t>
            </a:r>
            <a:r>
              <a:rPr lang="zh-CN" altLang="en-US" sz="900" dirty="0" smtClean="0">
                <a:solidFill>
                  <a:schemeClr val="tx1"/>
                </a:solidFill>
              </a:rPr>
              <a:t>导不</a:t>
            </a:r>
            <a:r>
              <a:rPr lang="zh-CN" altLang="en-US" sz="900" dirty="0">
                <a:solidFill>
                  <a:schemeClr val="tx1"/>
                </a:solidFill>
              </a:rPr>
              <a:t>定期对所属公共</a:t>
            </a:r>
            <a:r>
              <a:rPr lang="en-US" altLang="zh-CN" sz="900" dirty="0">
                <a:solidFill>
                  <a:schemeClr val="tx1"/>
                </a:solidFill>
              </a:rPr>
              <a:t>/</a:t>
            </a:r>
            <a:r>
              <a:rPr lang="zh-CN" altLang="en-US" sz="900" dirty="0">
                <a:solidFill>
                  <a:schemeClr val="tx1"/>
                </a:solidFill>
              </a:rPr>
              <a:t>个人区域进行检查</a:t>
            </a:r>
            <a:r>
              <a:rPr lang="zh-CN" altLang="en-US" sz="900" dirty="0" smtClean="0">
                <a:solidFill>
                  <a:schemeClr val="tx1"/>
                </a:solidFill>
              </a:rPr>
              <a:t>，中心将</a:t>
            </a:r>
            <a:r>
              <a:rPr lang="zh-CN" altLang="en-US" sz="900" dirty="0">
                <a:solidFill>
                  <a:schemeClr val="tx1"/>
                </a:solidFill>
              </a:rPr>
              <a:t>针对办公环境专项抽检，凡发现未按如上要求落实者，第一次给予通报批评</a:t>
            </a:r>
            <a:r>
              <a:rPr lang="zh-CN" altLang="en-US" sz="900" dirty="0" smtClean="0">
                <a:solidFill>
                  <a:schemeClr val="tx1"/>
                </a:solidFill>
              </a:rPr>
              <a:t>；第</a:t>
            </a:r>
            <a:r>
              <a:rPr lang="zh-CN" altLang="en-US" sz="900" dirty="0">
                <a:solidFill>
                  <a:schemeClr val="tx1"/>
                </a:solidFill>
              </a:rPr>
              <a:t>二次及以上将取消评优资格并予以经济处罚；对情节严重屡教不改者，将严肃处理。</a:t>
            </a:r>
          </a:p>
          <a:p>
            <a:endParaRPr lang="zh-CN" altLang="en-US" sz="9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8840" y="82800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dirty="0" smtClean="0">
                <a:latin typeface="方正大标宋简体" pitchFamily="2" charset="-122"/>
                <a:ea typeface="方正大标宋简体" pitchFamily="2" charset="-122"/>
              </a:rPr>
              <a:t>服务中心</a:t>
            </a:r>
            <a:r>
              <a:rPr lang="zh-CN" altLang="en-US" sz="1800" dirty="0" smtClean="0">
                <a:solidFill>
                  <a:srgbClr val="FF0000"/>
                </a:solidFill>
                <a:latin typeface="方正大标宋简体" pitchFamily="2" charset="-122"/>
                <a:ea typeface="方正大标宋简体" pitchFamily="2" charset="-122"/>
              </a:rPr>
              <a:t>线下</a:t>
            </a:r>
            <a:r>
              <a:rPr lang="en-US" altLang="zh-CN" sz="1800" dirty="0" smtClean="0">
                <a:latin typeface="方正大标宋简体" pitchFamily="2" charset="-122"/>
                <a:ea typeface="方正大标宋简体" pitchFamily="2" charset="-122"/>
              </a:rPr>
              <a:t>5S</a:t>
            </a:r>
            <a:r>
              <a:rPr lang="zh-CN" altLang="en-US" sz="1800" dirty="0" smtClean="0">
                <a:latin typeface="方正大标宋简体" pitchFamily="2" charset="-122"/>
                <a:ea typeface="方正大标宋简体" pitchFamily="2" charset="-122"/>
              </a:rPr>
              <a:t>管理规范</a:t>
            </a:r>
            <a:endParaRPr lang="zh-CN" altLang="en-US" sz="1800" dirty="0">
              <a:latin typeface="方正大标宋简体" pitchFamily="2" charset="-122"/>
              <a:ea typeface="方正大标宋简体" pitchFamily="2" charset="-122"/>
            </a:endParaRPr>
          </a:p>
        </p:txBody>
      </p:sp>
      <p:pic>
        <p:nvPicPr>
          <p:cNvPr id="1028" name="Picture 4" descr="C:\Documents and Settings\pc0212\桌面\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793" y="3564310"/>
            <a:ext cx="2952328" cy="1216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pc0212\桌面\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768" y="6372622"/>
            <a:ext cx="2794024" cy="1384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en-US" sz="10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en-US" sz="10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</TotalTime>
  <Words>25</Words>
  <Application>Microsoft Office PowerPoint</Application>
  <PresentationFormat>自定义</PresentationFormat>
  <Paragraphs>49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默认设计模板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pc212</cp:lastModifiedBy>
  <cp:revision>3157</cp:revision>
  <cp:lastPrinted>2017-01-16T06:19:08Z</cp:lastPrinted>
  <dcterms:created xsi:type="dcterms:W3CDTF">2113-01-01T00:00:00Z</dcterms:created>
  <dcterms:modified xsi:type="dcterms:W3CDTF">2017-08-30T09:10:14Z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2052-10.1.0.5597</vt:lpwstr>
  </property>
</Properties>
</file>