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1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" userDrawn="1">
          <p15:clr>
            <a:srgbClr val="A4A3A4"/>
          </p15:clr>
        </p15:guide>
        <p15:guide id="2" pos="1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74627"/>
    <a:srgbClr val="FFFFCC"/>
    <a:srgbClr val="CCECFF"/>
    <a:srgbClr val="99CCFF"/>
    <a:srgbClr val="363696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5" autoAdjust="0"/>
    <p:restoredTop sz="96769" autoAdjust="0"/>
  </p:normalViewPr>
  <p:slideViewPr>
    <p:cSldViewPr>
      <p:cViewPr varScale="1">
        <p:scale>
          <a:sx n="56" d="100"/>
          <a:sy n="56" d="100"/>
        </p:scale>
        <p:origin x="2688" y="78"/>
      </p:cViewPr>
      <p:guideLst>
        <p:guide orient="horz" pos="113"/>
        <p:guide pos="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40"/>
        <p:guide pos="3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513" cy="33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8" tIns="47538" rIns="95078" bIns="47538" numCol="1" anchor="t" anchorCtr="0" compatLnSpc="1">
            <a:prstTxWarp prst="textNoShape">
              <a:avLst/>
            </a:prstTxWarp>
          </a:bodyPr>
          <a:lstStyle>
            <a:lvl1pPr algn="l" defTabSz="-2983822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89" y="0"/>
            <a:ext cx="4307513" cy="33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8" tIns="47538" rIns="95078" bIns="47538" numCol="1" anchor="t" anchorCtr="0" compatLnSpc="1">
            <a:prstTxWarp prst="textNoShape">
              <a:avLst/>
            </a:prstTxWarp>
          </a:bodyPr>
          <a:lstStyle>
            <a:lvl1pPr algn="r" defTabSz="-2983822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8" tIns="47538" rIns="95078" bIns="47538" numCol="1" anchor="b" anchorCtr="0" compatLnSpc="1">
            <a:prstTxWarp prst="textNoShape">
              <a:avLst/>
            </a:prstTxWarp>
          </a:bodyPr>
          <a:lstStyle>
            <a:lvl1pPr algn="l" defTabSz="-2983822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89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8" tIns="47538" rIns="95078" bIns="47538" numCol="1" anchor="b" anchorCtr="0" compatLnSpc="1">
            <a:prstTxWarp prst="textNoShape">
              <a:avLst/>
            </a:prstTxWarp>
          </a:bodyPr>
          <a:lstStyle>
            <a:lvl1pPr algn="r" defTabSz="-2983732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304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4299584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4" tIns="45564" rIns="91124" bIns="455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3" y="3"/>
            <a:ext cx="4299584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4" tIns="45564" rIns="91124" bIns="455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2016/10/24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38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4" tIns="45564" rIns="91124" bIns="45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4" tIns="45564" rIns="91124" bIns="455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3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4" tIns="45564" rIns="91124" bIns="455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796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122738" y="509588"/>
            <a:ext cx="1673225" cy="254793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4762-287D-4E3F-964A-B644F5C2C0D1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91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6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3"/>
          <p:cNvSpPr>
            <a:spLocks noChangeShapeType="1"/>
          </p:cNvSpPr>
          <p:nvPr userDrawn="1"/>
        </p:nvSpPr>
        <p:spPr bwMode="auto">
          <a:xfrm>
            <a:off x="-9128" y="628311"/>
            <a:ext cx="6856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00"/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" y="29226"/>
            <a:ext cx="1779154" cy="551030"/>
          </a:xfrm>
          <a:prstGeom prst="rect">
            <a:avLst/>
          </a:prstGeom>
        </p:spPr>
      </p:pic>
      <p:sp>
        <p:nvSpPr>
          <p:cNvPr id="16" name="Line 1508"/>
          <p:cNvSpPr>
            <a:spLocks noChangeShapeType="1"/>
          </p:cNvSpPr>
          <p:nvPr userDrawn="1"/>
        </p:nvSpPr>
        <p:spPr bwMode="auto">
          <a:xfrm>
            <a:off x="-19050" y="9922292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00"/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" y="9961229"/>
            <a:ext cx="2268000" cy="421291"/>
          </a:xfrm>
          <a:prstGeom prst="rect">
            <a:avLst/>
          </a:prstGeom>
        </p:spPr>
      </p:pic>
      <p:sp>
        <p:nvSpPr>
          <p:cNvPr id="18" name="文本框 17"/>
          <p:cNvSpPr txBox="1"/>
          <p:nvPr userDrawn="1"/>
        </p:nvSpPr>
        <p:spPr>
          <a:xfrm>
            <a:off x="2340300" y="9987878"/>
            <a:ext cx="458651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200"/>
              </a:lnSpc>
            </a:pPr>
            <a:r>
              <a:rPr lang="zh-CN" altLang="en-US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</a:t>
            </a: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投诉：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025-83337988</a:t>
            </a:r>
          </a:p>
          <a:p>
            <a:pPr>
              <a:lnSpc>
                <a:spcPts val="1200"/>
              </a:lnSpc>
            </a:pP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84" y="114893"/>
            <a:ext cx="1656000" cy="4478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0848" y="828006"/>
            <a:ext cx="3023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 smtClean="0">
                <a:latin typeface="微软雅黑" pitchFamily="34" charset="-122"/>
                <a:ea typeface="微软雅黑" pitchFamily="34" charset="-122"/>
              </a:rPr>
              <a:t> 企业网站后台安全防范提醒</a:t>
            </a:r>
            <a:endParaRPr lang="zh-CN" altLang="en-US" sz="1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8640" y="1404070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尊敬的客户，您好！</a:t>
            </a:r>
            <a:endParaRPr lang="en-US" altLang="zh-CN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    为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了避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免贵司企业网站后台被盗用造成不必要的损失，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建议您做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好企业网站的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安全防护管理工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作。</a:t>
            </a:r>
            <a:endParaRPr lang="en-US" altLang="zh-CN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      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如出现异常情况，请及时与我们联系，感谢支持！</a:t>
            </a:r>
            <a:endParaRPr lang="en-US" altLang="zh-CN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       一</a:t>
            </a:r>
            <a:r>
              <a:rPr lang="zh-CN" altLang="en-US" b="1" dirty="0" smtClean="0">
                <a:solidFill>
                  <a:schemeClr val="tx1"/>
                </a:solidFill>
              </a:rPr>
              <a:t>、常见盗用的几种情形：</a:t>
            </a:r>
            <a:endParaRPr lang="zh-CN" alt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       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、企业网站后台管理密码为初始密码或设置过于简单</a:t>
            </a:r>
            <a:r>
              <a:rPr lang="zh-CN" altLang="en-US" dirty="0">
                <a:solidFill>
                  <a:schemeClr val="tx1"/>
                </a:solidFill>
              </a:rPr>
              <a:t>；</a:t>
            </a:r>
            <a:endParaRPr lang="zh-CN" alt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       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、企业网站后台管理</a:t>
            </a:r>
            <a:r>
              <a:rPr lang="zh-CN" altLang="en-US" dirty="0" smtClean="0">
                <a:solidFill>
                  <a:schemeClr val="tx1"/>
                </a:solidFill>
              </a:rPr>
              <a:t>密码长期</a:t>
            </a:r>
            <a:r>
              <a:rPr lang="zh-CN" altLang="en-US" dirty="0">
                <a:solidFill>
                  <a:schemeClr val="tx1"/>
                </a:solidFill>
              </a:rPr>
              <a:t>固定不</a:t>
            </a:r>
            <a:r>
              <a:rPr lang="zh-CN" altLang="en-US" dirty="0" smtClean="0">
                <a:solidFill>
                  <a:schemeClr val="tx1"/>
                </a:solidFill>
              </a:rPr>
              <a:t>修改。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二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如何加强企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业网站安</a:t>
            </a:r>
            <a:r>
              <a:rPr lang="zh-CN" altLang="en-US" b="1" dirty="0">
                <a:solidFill>
                  <a:schemeClr val="tx1"/>
                </a:solidFill>
                <a:latin typeface="+mn-ea"/>
                <a:ea typeface="+mn-ea"/>
              </a:rPr>
              <a:t>全性的措施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、企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业网站后台密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码复杂性要求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）密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码要设置为复杂密码，建议设置成包含“大小写字母”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+“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数字”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+“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特殊符号”，混合组成的复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杂</a:t>
            </a:r>
            <a:endParaRPr lang="en-US" altLang="zh-CN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         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密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码。密码长度要在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位以上的。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）密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码要定期更新并妥善保管。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）不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要使用姓名、域名、账户名、生日、电话、连续的数字或者字母等敏感信息做密码。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）我司企业网站后台升级等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操作不需要客户告知密码。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、加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强总帐号下的会员帐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号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监管，建议由专人统一管理后台帐号。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、安全的使用环境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企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业网站管理帐号专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人专用，不要多人使用，如有人员变动，请及时更改密码。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）尽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量不要在公共计算机上使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用网站管理后台，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若使用记得及时退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出。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）在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确保网络安全的情况使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用网站管理后台。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、客户端电脑安全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）电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脑要及时更新补丁修复漏洞、做好病毒和木马排查工作。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）不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浏览不安全的网站，不从一些可疑的钓鱼网站登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录后台。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en-US" altLang="zh-CN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）不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要轻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易点击陌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生人发来的网址链</a:t>
            </a: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接，不要轻易提供管理帐号密码等信息。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 </a:t>
            </a:r>
            <a:endParaRPr lang="zh-CN" altLang="en-US" dirty="0"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20177</TotalTime>
  <Words>65</Words>
  <Application>Microsoft Office PowerPoint</Application>
  <PresentationFormat>自定义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微软雅黑</vt:lpstr>
      <vt:lpstr>Arial</vt:lpstr>
      <vt:lpstr>Calibri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徐慧</cp:lastModifiedBy>
  <cp:revision>2895</cp:revision>
  <cp:lastPrinted>2015-11-12T01:21:52Z</cp:lastPrinted>
  <dcterms:created xsi:type="dcterms:W3CDTF">1601-01-01T00:00:00Z</dcterms:created>
  <dcterms:modified xsi:type="dcterms:W3CDTF">2016-10-24T08:24:58Z</dcterms:modified>
</cp:coreProperties>
</file>